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3900" r:id="rId2"/>
  </p:sldMasterIdLst>
  <p:notesMasterIdLst>
    <p:notesMasterId r:id="rId106"/>
  </p:notesMasterIdLst>
  <p:sldIdLst>
    <p:sldId id="360" r:id="rId3"/>
    <p:sldId id="258" r:id="rId4"/>
    <p:sldId id="259" r:id="rId5"/>
    <p:sldId id="260" r:id="rId6"/>
    <p:sldId id="261" r:id="rId7"/>
    <p:sldId id="263" r:id="rId8"/>
    <p:sldId id="262"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5"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3" r:id="rId78"/>
    <p:sldId id="334" r:id="rId79"/>
    <p:sldId id="332" r:id="rId80"/>
    <p:sldId id="335" r:id="rId81"/>
    <p:sldId id="338" r:id="rId82"/>
    <p:sldId id="336" r:id="rId83"/>
    <p:sldId id="337"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257" r:id="rId10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presProps" Target="pres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553F8-5A21-4B90-B3C0-43621D913C3F}"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114D1-C47A-470D-A845-E439B33F852A}" type="slidenum">
              <a:rPr lang="tr-TR" smtClean="0"/>
              <a:t>‹#›</a:t>
            </a:fld>
            <a:endParaRPr lang="tr-TR"/>
          </a:p>
        </p:txBody>
      </p:sp>
    </p:spTree>
    <p:extLst>
      <p:ext uri="{BB962C8B-B14F-4D97-AF65-F5344CB8AC3E}">
        <p14:creationId xmlns:p14="http://schemas.microsoft.com/office/powerpoint/2010/main" val="3091229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706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2D9A58C0-680C-4138-A8F4-256ACF667153}"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19" name="Footer Placeholder 18"/>
          <p:cNvSpPr>
            <a:spLocks noGrp="1"/>
          </p:cNvSpPr>
          <p:nvPr>
            <p:ph type="ftr" sz="quarter" idx="11"/>
          </p:nvPr>
        </p:nvSpPr>
        <p:spPr/>
        <p:txBody>
          <a:bodyPr/>
          <a:lstStyle/>
          <a:p>
            <a:endParaRPr lang="tr-TR" dirty="0"/>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7FC17E75-02CE-47C6-ADCA-8CB495EDE8F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B73BBA22-4862-4C84-849D-49665FABB43D}"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3865193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5D0F5958-3D6E-45F9-9FAC-C66650E26DCF}"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20B701-FE49-4DFF-8ACD-CC479251F037}"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71975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955A8A00-297C-4D59-A889-2D0EE8B3F90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B92942F-4501-4F83-A3A8-523BA42955E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588204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9FCAEB02-5A94-4EC9-83C2-1C1ED6EE71F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D6DAAAE8-288C-42C3-8712-C085D621C72E}"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56454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B2D200E1-70E7-43D8-84CC-AEE65C7CDE6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B7D39A93-D228-4749-BB3C-C82A09C229D1}"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894429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CAB08C45-C395-494A-A116-C59F2E6CE6E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6718A6BE-55DA-4A25-B028-3F32F8FC072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140560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79EDFFC-30E1-4AEE-AFC7-7A9EF87A1C72}"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15B53BF2-7BC9-4C69-934F-7684DF51827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984251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23DAF96A-C901-4534-9E7F-F2825D2D984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8F02CF7A-F606-4F4C-B7EF-A7934AD7D19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67555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143A645F-B051-4870-9148-BB4A00A7346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93617239-460A-4553-A52A-7F7AAE04E47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116490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5E481F-4596-49AF-86C5-5ADF06B9092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37DE7C-02A1-4455-A8B0-3174AFC8BF90}"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317316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69865A91-363F-4C52-BB26-ECCA7306FCD6}"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C138B9-E66D-46DF-AC6E-EE6B680BBEE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10974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dirty="0"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15.04.2016</a:t>
            </a:fld>
            <a:endParaRPr lang="tr-T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B8AE04F-0281-46EE-8F20-033521E0BD3B}"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8D5D5E5-8BB7-48D2-96B7-14A642DDC26A}"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73327783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39939"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39947" name="Metin kutusu 4"/>
          <p:cNvSpPr txBox="1">
            <a:spLocks noChangeArrowheads="1"/>
          </p:cNvSpPr>
          <p:nvPr/>
        </p:nvSpPr>
        <p:spPr bwMode="auto">
          <a:xfrm>
            <a:off x="3208941" y="2768600"/>
            <a:ext cx="29547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PAZARLAMA</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 (ÜRÜN HAZIRLAMA</a:t>
            </a:r>
            <a:r>
              <a:rPr lang="tr-TR" altLang="tr-TR" sz="1800" b="1" dirty="0">
                <a:solidFill>
                  <a:prstClr val="black"/>
                </a:solidFill>
                <a:latin typeface="Times New Roman" pitchFamily="18" charset="0"/>
                <a:cs typeface="Times New Roman" pitchFamily="18" charset="0"/>
              </a:rPr>
              <a:t>) </a:t>
            </a:r>
            <a:endParaRPr lang="tr-TR" altLang="tr-TR" sz="1800" b="1" dirty="0" smtClean="0">
              <a:solidFill>
                <a:prstClr val="black"/>
              </a:solidFill>
              <a:latin typeface="Times New Roman" pitchFamily="18" charset="0"/>
              <a:cs typeface="Times New Roman" pitchFamily="18" charset="0"/>
            </a:endParaRPr>
          </a:p>
          <a:p>
            <a:pPr algn="ctr" eaLnBrk="0" fontAlgn="base" hangingPunct="0">
              <a:spcBef>
                <a:spcPct val="0"/>
              </a:spcBef>
              <a:spcAft>
                <a:spcPct val="0"/>
              </a:spcAft>
            </a:pPr>
            <a:r>
              <a:rPr lang="tr-TR" altLang="tr-TR" sz="1800" b="1" dirty="0" err="1" smtClean="0">
                <a:solidFill>
                  <a:prstClr val="black"/>
                </a:solidFill>
                <a:latin typeface="Times New Roman" pitchFamily="18" charset="0"/>
                <a:cs typeface="Times New Roman" pitchFamily="18" charset="0"/>
              </a:rPr>
              <a:t>Öğr.Gör.Hakan</a:t>
            </a:r>
            <a:r>
              <a:rPr lang="tr-TR" altLang="tr-TR" sz="1800" b="1" dirty="0" smtClean="0">
                <a:solidFill>
                  <a:prstClr val="black"/>
                </a:solidFill>
                <a:latin typeface="Times New Roman" pitchFamily="18" charset="0"/>
                <a:cs typeface="Times New Roman" pitchFamily="18" charset="0"/>
              </a:rPr>
              <a:t> DUMAN</a:t>
            </a:r>
            <a:endParaRPr lang="tr-TR" altLang="tr-TR"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167310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a:t>
            </a:r>
            <a:r>
              <a:rPr lang="tr-TR" dirty="0" smtClean="0"/>
              <a:t>Gruplandırma</a:t>
            </a:r>
            <a:endParaRPr lang="tr-TR" dirty="0"/>
          </a:p>
        </p:txBody>
      </p:sp>
      <p:sp>
        <p:nvSpPr>
          <p:cNvPr id="3" name="İçerik Yer Tutucusu 2"/>
          <p:cNvSpPr>
            <a:spLocks noGrp="1"/>
          </p:cNvSpPr>
          <p:nvPr>
            <p:ph idx="1"/>
          </p:nvPr>
        </p:nvSpPr>
        <p:spPr/>
        <p:txBody>
          <a:bodyPr>
            <a:normAutofit/>
          </a:bodyPr>
          <a:lstStyle/>
          <a:p>
            <a:pPr lvl="1"/>
            <a:r>
              <a:rPr lang="tr-TR" dirty="0"/>
              <a:t>Bakım kuralları</a:t>
            </a:r>
          </a:p>
          <a:p>
            <a:pPr lvl="1"/>
            <a:r>
              <a:rPr lang="tr-TR" dirty="0"/>
              <a:t>Nelerle kullanılabileceği</a:t>
            </a:r>
          </a:p>
          <a:p>
            <a:pPr lvl="1"/>
            <a:r>
              <a:rPr lang="tr-TR" dirty="0"/>
              <a:t>Sevkiyat koşulları</a:t>
            </a:r>
          </a:p>
          <a:p>
            <a:pPr lvl="1"/>
            <a:r>
              <a:rPr lang="tr-TR" dirty="0"/>
              <a:t>Üretildiği yer</a:t>
            </a:r>
          </a:p>
          <a:p>
            <a:pPr lvl="1"/>
            <a:r>
              <a:rPr lang="tr-TR" dirty="0"/>
              <a:t>Stoktaki ürünler</a:t>
            </a:r>
          </a:p>
          <a:p>
            <a:r>
              <a:rPr lang="tr-TR" dirty="0"/>
              <a:t>Ürün bir tek ya da gereksinmeyi karşılamak üzere tüketim kullanım ele geçirme veya dikkate alınması için bir piyasaya sunulan herhangi bir şeydir</a:t>
            </a:r>
            <a:r>
              <a:rPr lang="tr-TR" dirty="0" smtClean="0"/>
              <a:t>.</a:t>
            </a:r>
            <a:endParaRPr lang="tr-TR" dirty="0"/>
          </a:p>
        </p:txBody>
      </p:sp>
    </p:spTree>
    <p:extLst>
      <p:ext uri="{BB962C8B-B14F-4D97-AF65-F5344CB8AC3E}">
        <p14:creationId xmlns:p14="http://schemas.microsoft.com/office/powerpoint/2010/main" val="33216851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Paketleme Yöntemi</a:t>
            </a:r>
          </a:p>
        </p:txBody>
      </p:sp>
      <p:sp>
        <p:nvSpPr>
          <p:cNvPr id="3" name="İçerik Yer Tutucusu 2"/>
          <p:cNvSpPr>
            <a:spLocks noGrp="1"/>
          </p:cNvSpPr>
          <p:nvPr>
            <p:ph idx="1"/>
          </p:nvPr>
        </p:nvSpPr>
        <p:spPr/>
        <p:txBody>
          <a:bodyPr>
            <a:normAutofit fontScale="85000" lnSpcReduction="20000"/>
          </a:bodyPr>
          <a:lstStyle/>
          <a:p>
            <a:r>
              <a:rPr lang="tr-TR" sz="2800" dirty="0"/>
              <a:t>Ürünün nihai tüketicilere veya endüstriyel tüketicilere satılması, alışverişin </a:t>
            </a:r>
            <a:r>
              <a:rPr lang="tr-TR" sz="2800" dirty="0" err="1"/>
              <a:t>parekende</a:t>
            </a:r>
            <a:r>
              <a:rPr lang="tr-TR" sz="2800" dirty="0"/>
              <a:t> ve toptan olması, paketleme konusunda çeşitliliği ve değişikliği gerektirir. Nihai tüketicilere hitap eden ve tüketici pazarlarında işlem gören ürünlerde paketleme daha önem kazanmaktadır. Günümüzde özellikle yiyecek ve içecek maddeleri gibi ürünlerin satışlarında paketleme işi büyük boyutlara ulaşmış durumdadır.</a:t>
            </a:r>
          </a:p>
          <a:p>
            <a:r>
              <a:rPr lang="tr-TR" sz="2800" dirty="0"/>
              <a:t>Satın alındığında kolayca taşınabilmesi için her ürün ya önceden paketlenmiştir ya da pazarlarda satış noktalarında uygun şekilde paketlenmektedir. Paketleme pazarın (satış yerinin) konumuna, ürünün türüne göre çok değişik biçimlerde yapılmaktadır</a:t>
            </a:r>
            <a:r>
              <a:rPr lang="tr-TR" sz="2800" dirty="0" smtClean="0"/>
              <a:t>.</a:t>
            </a:r>
            <a:endParaRPr lang="tr-TR" sz="2800" dirty="0"/>
          </a:p>
        </p:txBody>
      </p:sp>
    </p:spTree>
    <p:extLst>
      <p:ext uri="{BB962C8B-B14F-4D97-AF65-F5344CB8AC3E}">
        <p14:creationId xmlns:p14="http://schemas.microsoft.com/office/powerpoint/2010/main" val="4825217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Paketleme Yöntemi</a:t>
            </a:r>
          </a:p>
        </p:txBody>
      </p:sp>
      <p:sp>
        <p:nvSpPr>
          <p:cNvPr id="3" name="İçerik Yer Tutucusu 2"/>
          <p:cNvSpPr>
            <a:spLocks noGrp="1"/>
          </p:cNvSpPr>
          <p:nvPr>
            <p:ph idx="1"/>
          </p:nvPr>
        </p:nvSpPr>
        <p:spPr/>
        <p:txBody>
          <a:bodyPr>
            <a:normAutofit lnSpcReduction="10000"/>
          </a:bodyPr>
          <a:lstStyle/>
          <a:p>
            <a:r>
              <a:rPr lang="tr-TR" sz="2800" dirty="0"/>
              <a:t>Endüstriyel ve aracılar pazarlarında ise ürün, üretim merkezlerindeki paketlemesiyle satılacağından bu pazarlarda çoğu zaman paketleme işi yapılmaz. Çünkü ürün üretimle birlikte kutulara, torbalara, sandıklara, çuvallara vb. gibi şeylere konularak, pazara paketlenmiş olarak gelmektedir. Bu tür paketlemeler, her pakette belli miktarda ürün bulunması </a:t>
            </a:r>
            <a:r>
              <a:rPr lang="tr-TR" sz="2800" dirty="0" err="1"/>
              <a:t>nedeniyele</a:t>
            </a:r>
            <a:r>
              <a:rPr lang="tr-TR" sz="2800" dirty="0"/>
              <a:t> satışlara da kolaylık getirmektedir. Ancak bazı ürünlerin taşınmasında ürünün özelliğine uygun paketlemelerin yapıldığı da görülmektedir.</a:t>
            </a:r>
          </a:p>
        </p:txBody>
      </p:sp>
    </p:spTree>
    <p:extLst>
      <p:ext uri="{BB962C8B-B14F-4D97-AF65-F5344CB8AC3E}">
        <p14:creationId xmlns:p14="http://schemas.microsoft.com/office/powerpoint/2010/main" val="32874248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Promosyon</a:t>
            </a:r>
          </a:p>
        </p:txBody>
      </p:sp>
      <p:sp>
        <p:nvSpPr>
          <p:cNvPr id="3" name="İçerik Yer Tutucusu 2"/>
          <p:cNvSpPr>
            <a:spLocks noGrp="1"/>
          </p:cNvSpPr>
          <p:nvPr>
            <p:ph idx="1"/>
          </p:nvPr>
        </p:nvSpPr>
        <p:spPr/>
        <p:txBody>
          <a:bodyPr>
            <a:normAutofit fontScale="92500" lnSpcReduction="20000"/>
          </a:bodyPr>
          <a:lstStyle/>
          <a:p>
            <a:r>
              <a:rPr lang="tr-TR" sz="2800" dirty="0" smtClean="0"/>
              <a:t>Promosyonlar</a:t>
            </a:r>
            <a:r>
              <a:rPr lang="tr-TR" sz="2800" dirty="0"/>
              <a:t>, tüketici ya da alıcıların yaptıkları satın almalar için ticari işletmeler tarafından kendilerine verilen hediyelerdir. Ya ürün paketinde bulunurlar ya da üründen ayrı olarak paketlenirler. Bu yöntem bazen aracılara yönelik, bazen de tüketicilere yönelik olarak </a:t>
            </a:r>
            <a:r>
              <a:rPr lang="tr-TR" sz="2800"/>
              <a:t>kullanılır</a:t>
            </a:r>
            <a:r>
              <a:rPr lang="tr-TR" sz="2800" smtClean="0"/>
              <a:t>.</a:t>
            </a:r>
            <a:endParaRPr lang="tr-TR" sz="2800" dirty="0"/>
          </a:p>
          <a:p>
            <a:r>
              <a:rPr lang="tr-TR" sz="2800" dirty="0"/>
              <a:t>Promosyonlar da kuponlar gibi bir nevi fiyat gizlemedir. İşletmeler fiyat indirimine yönelecek olsalar, rakipleri tarafından hemen izlenirler. Ayrıca fiyat indirimi yapsalar, daha sonra fiyat artırmaları gerektiğinde bunu kolay kolay yapamazlar. Çünkü öteki işletmeler fiyat yükseltmezlerse, fiyatı yükselten işletme güç durumda kalabilir.</a:t>
            </a:r>
          </a:p>
          <a:p>
            <a:endParaRPr lang="tr-TR" dirty="0"/>
          </a:p>
        </p:txBody>
      </p:sp>
    </p:spTree>
    <p:extLst>
      <p:ext uri="{BB962C8B-B14F-4D97-AF65-F5344CB8AC3E}">
        <p14:creationId xmlns:p14="http://schemas.microsoft.com/office/powerpoint/2010/main" val="10876287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530352" y="1316736"/>
            <a:ext cx="8002088" cy="4056480"/>
          </a:xfrm>
        </p:spPr>
        <p:txBody>
          <a:bodyPr/>
          <a:lstStyle/>
          <a:p>
            <a:pPr algn="ctr"/>
            <a:r>
              <a:rPr lang="tr-TR" dirty="0" smtClean="0"/>
              <a:t>Dinlediğiniz için Teşekkür Ederim.</a:t>
            </a:r>
            <a:endParaRPr lang="tr-TR" dirty="0"/>
          </a:p>
        </p:txBody>
      </p:sp>
    </p:spTree>
    <p:extLst>
      <p:ext uri="{BB962C8B-B14F-4D97-AF65-F5344CB8AC3E}">
        <p14:creationId xmlns:p14="http://schemas.microsoft.com/office/powerpoint/2010/main" val="3058787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Tanıma Stratejisi</a:t>
            </a:r>
          </a:p>
        </p:txBody>
      </p:sp>
      <p:sp>
        <p:nvSpPr>
          <p:cNvPr id="3" name="İçerik Yer Tutucusu 2"/>
          <p:cNvSpPr>
            <a:spLocks noGrp="1"/>
          </p:cNvSpPr>
          <p:nvPr>
            <p:ph idx="1"/>
          </p:nvPr>
        </p:nvSpPr>
        <p:spPr/>
        <p:txBody>
          <a:bodyPr>
            <a:normAutofit fontScale="92500" lnSpcReduction="10000"/>
          </a:bodyPr>
          <a:lstStyle/>
          <a:p>
            <a:r>
              <a:rPr lang="tr-TR" sz="2800" dirty="0" smtClean="0"/>
              <a:t>Ürün </a:t>
            </a:r>
            <a:r>
              <a:rPr lang="tr-TR" sz="2800" dirty="0"/>
              <a:t>stratejisi, tek ürün, ürün dizileri eve ürün karmaları konusunda eş güdümlü kararlar almayı gerektirir. Bu çok boyutlu ve karmaşık strateji, markalama, ambalajlama, servis, ürün karması, ürün dizisi </a:t>
            </a:r>
            <a:r>
              <a:rPr lang="tr-TR" sz="2800" dirty="0" err="1"/>
              <a:t>vb</a:t>
            </a:r>
            <a:r>
              <a:rPr lang="tr-TR" sz="2800" dirty="0"/>
              <a:t> gibi konularda çeşitli kararların alınmasını içerir. Bu kararlar alınırken, yalnız tüketicilerin istekleri ve rakiplerin stratejileri değil aynı zamanda ürün ekleme çıkarma patent koruma kalite güvenlik ve garanti gibi ürün kararlarına ilişkin kamu politikalarının ve yasalarında dikkate alınma durumu vardır</a:t>
            </a:r>
            <a:r>
              <a:rPr lang="tr-TR" sz="2800" dirty="0" smtClean="0"/>
              <a:t>.</a:t>
            </a:r>
            <a:endParaRPr lang="tr-TR" sz="2800" dirty="0"/>
          </a:p>
        </p:txBody>
      </p:sp>
    </p:spTree>
    <p:extLst>
      <p:ext uri="{BB962C8B-B14F-4D97-AF65-F5344CB8AC3E}">
        <p14:creationId xmlns:p14="http://schemas.microsoft.com/office/powerpoint/2010/main" val="138394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Tanıma Stratejisi</a:t>
            </a:r>
          </a:p>
        </p:txBody>
      </p:sp>
      <p:sp>
        <p:nvSpPr>
          <p:cNvPr id="3" name="İçerik Yer Tutucusu 2"/>
          <p:cNvSpPr>
            <a:spLocks noGrp="1"/>
          </p:cNvSpPr>
          <p:nvPr>
            <p:ph idx="1"/>
          </p:nvPr>
        </p:nvSpPr>
        <p:spPr/>
        <p:txBody>
          <a:bodyPr>
            <a:normAutofit fontScale="85000" lnSpcReduction="20000"/>
          </a:bodyPr>
          <a:lstStyle/>
          <a:p>
            <a:r>
              <a:rPr lang="tr-TR" sz="2800" dirty="0"/>
              <a:t>Fiziksel objeleri, hizmetleri, mekânları, yerleri, örgüt ve fikirleri içerir. Normal olarak herhangi bir ürün üç ana düzeyde ele alınmaktadır.</a:t>
            </a:r>
          </a:p>
          <a:p>
            <a:r>
              <a:rPr lang="tr-TR" sz="2800" b="1" dirty="0"/>
              <a:t>Öz (asıl) ürün; </a:t>
            </a:r>
            <a:r>
              <a:rPr lang="tr-TR" sz="2800" dirty="0"/>
              <a:t>alıcının bir ürünü satın alırken neyi satın aldığını ifade eder. Ürünün jenerik özelliklerine ağırlık verir. Sorun çözmeye dönük hizmetler demetinin özünü  oluşturur. Örneğin fotoğraf makinesi maddi özelliklerinin yanında </a:t>
            </a:r>
            <a:r>
              <a:rPr lang="tr-TR" sz="2800" dirty="0" err="1"/>
              <a:t>nostajiyi</a:t>
            </a:r>
            <a:r>
              <a:rPr lang="tr-TR" sz="2800" dirty="0"/>
              <a:t> doyuran ölümsüzlük isteğine, statü arzusuna başka insanlarla iletişim kurma çabalarına cevap veren nitelikler taşır.</a:t>
            </a:r>
          </a:p>
          <a:p>
            <a:r>
              <a:rPr lang="tr-TR" sz="2800" b="1" dirty="0"/>
              <a:t>Somut (maddi) ürün; </a:t>
            </a:r>
            <a:r>
              <a:rPr lang="tr-TR" sz="2800" dirty="0"/>
              <a:t>öz ürünlerin taşıdığı maddi yapı ve görünümdür. Örneğin bilgisayar, ruj, eğitim hizmeti, siyasi aday, daktilo, çelik vb. somut ürünlerin temel karakteristikleridir</a:t>
            </a:r>
            <a:r>
              <a:rPr lang="tr-TR" sz="2800" dirty="0" smtClean="0"/>
              <a:t>.</a:t>
            </a:r>
            <a:endParaRPr lang="tr-TR" sz="2800" dirty="0"/>
          </a:p>
        </p:txBody>
      </p:sp>
    </p:spTree>
    <p:extLst>
      <p:ext uri="{BB962C8B-B14F-4D97-AF65-F5344CB8AC3E}">
        <p14:creationId xmlns:p14="http://schemas.microsoft.com/office/powerpoint/2010/main" val="91496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Tanıma Stratejisi</a:t>
            </a:r>
          </a:p>
        </p:txBody>
      </p:sp>
      <p:sp>
        <p:nvSpPr>
          <p:cNvPr id="3" name="İçerik Yer Tutucusu 2"/>
          <p:cNvSpPr>
            <a:spLocks noGrp="1"/>
          </p:cNvSpPr>
          <p:nvPr>
            <p:ph idx="1"/>
          </p:nvPr>
        </p:nvSpPr>
        <p:spPr/>
        <p:txBody>
          <a:bodyPr>
            <a:normAutofit/>
          </a:bodyPr>
          <a:lstStyle/>
          <a:p>
            <a:r>
              <a:rPr lang="tr-TR" sz="2800" dirty="0"/>
              <a:t>Genişletilmiş ürün; maddi ürünle birlikte sunulan ek yarar ve hizmetlerin bütünüdür. “komple”, “sistem”, “bütünleşik ürün” de denilir. Bu üründe ürün özelliklerinin içinde teslimat, montaj, özel ilgi, garanti, reklâmasyon, beğenilmediğinde iade kabulü vb. gibi konularda vardır. Örneğin x firmasının genişletilmiş ürünü PC yanında kullanma talimatı, yazılımlar, paket programlar, servis kalitesi, garanti vb. gibi hizmetleri de içerir</a:t>
            </a:r>
            <a:r>
              <a:rPr lang="tr-TR" sz="2800" dirty="0" smtClean="0"/>
              <a:t>.</a:t>
            </a:r>
            <a:endParaRPr lang="tr-TR" sz="2800" dirty="0"/>
          </a:p>
        </p:txBody>
      </p:sp>
    </p:spTree>
    <p:extLst>
      <p:ext uri="{BB962C8B-B14F-4D97-AF65-F5344CB8AC3E}">
        <p14:creationId xmlns:p14="http://schemas.microsoft.com/office/powerpoint/2010/main" val="367926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Tanıma Stratejisi</a:t>
            </a:r>
          </a:p>
        </p:txBody>
      </p:sp>
      <p:sp>
        <p:nvSpPr>
          <p:cNvPr id="3" name="İçerik Yer Tutucusu 2"/>
          <p:cNvSpPr>
            <a:spLocks noGrp="1"/>
          </p:cNvSpPr>
          <p:nvPr>
            <p:ph idx="1"/>
          </p:nvPr>
        </p:nvSpPr>
        <p:spPr/>
        <p:txBody>
          <a:bodyPr>
            <a:normAutofit/>
          </a:bodyPr>
          <a:lstStyle/>
          <a:p>
            <a:r>
              <a:rPr lang="tr-TR" sz="2800" dirty="0"/>
              <a:t>İş yeri için kaliteli ve uygun fiyatlı mal satan firmaları tespit ederken</a:t>
            </a:r>
            <a:r>
              <a:rPr lang="tr-TR" sz="2800" dirty="0" smtClean="0"/>
              <a:t>;</a:t>
            </a:r>
            <a:endParaRPr lang="tr-TR" sz="2800" dirty="0"/>
          </a:p>
          <a:p>
            <a:pPr lvl="1"/>
            <a:r>
              <a:rPr lang="tr-TR" dirty="0"/>
              <a:t>Ürün türlerinin tanınması ve belirlenmesi</a:t>
            </a:r>
          </a:p>
          <a:p>
            <a:pPr lvl="1"/>
            <a:r>
              <a:rPr lang="tr-TR" dirty="0"/>
              <a:t>Ürün hizmet markalarına ilişkin kararların belirlenmesi</a:t>
            </a:r>
          </a:p>
          <a:p>
            <a:pPr lvl="1"/>
            <a:r>
              <a:rPr lang="tr-TR" dirty="0"/>
              <a:t>Kalite kararlarının belirlenmesi</a:t>
            </a:r>
          </a:p>
          <a:p>
            <a:pPr lvl="1"/>
            <a:r>
              <a:rPr lang="tr-TR" dirty="0" smtClean="0"/>
              <a:t>Ulusal </a:t>
            </a:r>
            <a:r>
              <a:rPr lang="tr-TR" dirty="0"/>
              <a:t>ve uluslararası standart kararlarının belirlenmesi</a:t>
            </a:r>
          </a:p>
          <a:p>
            <a:pPr lvl="1"/>
            <a:r>
              <a:rPr lang="tr-TR" dirty="0" smtClean="0"/>
              <a:t>Garanti koşul kararlarının belirlenmesi</a:t>
            </a:r>
          </a:p>
          <a:p>
            <a:pPr lvl="1"/>
            <a:r>
              <a:rPr lang="tr-TR" dirty="0" smtClean="0"/>
              <a:t>Ürünün aksesuarlarının belirlenmesi</a:t>
            </a:r>
          </a:p>
        </p:txBody>
      </p:sp>
    </p:spTree>
    <p:extLst>
      <p:ext uri="{BB962C8B-B14F-4D97-AF65-F5344CB8AC3E}">
        <p14:creationId xmlns:p14="http://schemas.microsoft.com/office/powerpoint/2010/main" val="404731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Tanıma Stratejisi</a:t>
            </a:r>
          </a:p>
        </p:txBody>
      </p:sp>
      <p:sp>
        <p:nvSpPr>
          <p:cNvPr id="3" name="İçerik Yer Tutucusu 2"/>
          <p:cNvSpPr>
            <a:spLocks noGrp="1"/>
          </p:cNvSpPr>
          <p:nvPr>
            <p:ph idx="1"/>
          </p:nvPr>
        </p:nvSpPr>
        <p:spPr/>
        <p:txBody>
          <a:bodyPr>
            <a:normAutofit/>
          </a:bodyPr>
          <a:lstStyle/>
          <a:p>
            <a:pPr lvl="1"/>
            <a:r>
              <a:rPr lang="tr-TR" dirty="0"/>
              <a:t>Ambalaj	ve	ambalaj	içinde	bulunanların	dökümüne	ilişkin	kararların belirlenmesi</a:t>
            </a:r>
          </a:p>
          <a:p>
            <a:pPr lvl="1"/>
            <a:r>
              <a:rPr lang="tr-TR" dirty="0"/>
              <a:t>Etiketleme, barkod vb. sistemlerin belirlenmesi</a:t>
            </a:r>
          </a:p>
          <a:p>
            <a:pPr lvl="1"/>
            <a:r>
              <a:rPr lang="tr-TR" dirty="0"/>
              <a:t>Ürünün hizmete ilişkin özel sözlük, dil gibi hususların belirlenmesi</a:t>
            </a:r>
          </a:p>
          <a:p>
            <a:pPr lvl="1"/>
            <a:r>
              <a:rPr lang="tr-TR" dirty="0"/>
              <a:t>Ürün kullanım talimatlarının belirlenmesi</a:t>
            </a:r>
          </a:p>
          <a:p>
            <a:pPr lvl="1"/>
            <a:r>
              <a:rPr lang="tr-TR" dirty="0"/>
              <a:t>Ürün teknik özelliklerinin belirlenmesi</a:t>
            </a:r>
          </a:p>
          <a:p>
            <a:pPr lvl="1"/>
            <a:r>
              <a:rPr lang="tr-TR" dirty="0"/>
              <a:t>Servisler vb. (ürün iade servisi, satış sonrası hizmet ve destek gibi) belirlenmesi</a:t>
            </a:r>
          </a:p>
        </p:txBody>
      </p:sp>
    </p:spTree>
    <p:extLst>
      <p:ext uri="{BB962C8B-B14F-4D97-AF65-F5344CB8AC3E}">
        <p14:creationId xmlns:p14="http://schemas.microsoft.com/office/powerpoint/2010/main" val="185305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Ürünü Sunma</a:t>
            </a:r>
          </a:p>
        </p:txBody>
      </p:sp>
      <p:sp>
        <p:nvSpPr>
          <p:cNvPr id="3" name="İçerik Yer Tutucusu 2"/>
          <p:cNvSpPr>
            <a:spLocks noGrp="1"/>
          </p:cNvSpPr>
          <p:nvPr>
            <p:ph idx="1"/>
          </p:nvPr>
        </p:nvSpPr>
        <p:spPr/>
        <p:txBody>
          <a:bodyPr>
            <a:normAutofit/>
          </a:bodyPr>
          <a:lstStyle/>
          <a:p>
            <a:r>
              <a:rPr lang="tr-TR" sz="2800" dirty="0" smtClean="0"/>
              <a:t>Üretim </a:t>
            </a:r>
            <a:r>
              <a:rPr lang="tr-TR" sz="2800" dirty="0"/>
              <a:t>planlaması ile işletmenin belirli bir süre için belirli bir üretim kapasitesi saptanmış olur. Bu kapasite mevcut makine, teçhizat, iş gücü ve malzeme cinsinden de ifade edilebilir. İşletmenin üreteceği mal ve mal gruplarının siparişi, kapasite sağlandıktan sonra gelmeye başlar. Siparişler alındığında malın miktarı ile birlikte müşteriye teslim tarihi de belirlenir</a:t>
            </a:r>
            <a:r>
              <a:rPr lang="tr-TR" sz="2800" dirty="0" smtClean="0"/>
              <a:t>.</a:t>
            </a:r>
            <a:endParaRPr lang="tr-TR" sz="3200" dirty="0"/>
          </a:p>
        </p:txBody>
      </p:sp>
    </p:spTree>
    <p:extLst>
      <p:ext uri="{BB962C8B-B14F-4D97-AF65-F5344CB8AC3E}">
        <p14:creationId xmlns:p14="http://schemas.microsoft.com/office/powerpoint/2010/main" val="332505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Yerleştirme Teknikleri</a:t>
            </a:r>
          </a:p>
        </p:txBody>
      </p:sp>
      <p:sp>
        <p:nvSpPr>
          <p:cNvPr id="3" name="İçerik Yer Tutucusu 2"/>
          <p:cNvSpPr>
            <a:spLocks noGrp="1"/>
          </p:cNvSpPr>
          <p:nvPr>
            <p:ph idx="1"/>
          </p:nvPr>
        </p:nvSpPr>
        <p:spPr/>
        <p:txBody>
          <a:bodyPr>
            <a:normAutofit/>
          </a:bodyPr>
          <a:lstStyle/>
          <a:p>
            <a:r>
              <a:rPr lang="tr-TR" sz="2800" dirty="0" smtClean="0"/>
              <a:t>Müşterinin </a:t>
            </a:r>
            <a:r>
              <a:rPr lang="tr-TR" sz="2800" dirty="0"/>
              <a:t>tercih ettiği renkleri taşıyan ürünler ile buluşmasını kolaylaştırır.</a:t>
            </a:r>
          </a:p>
          <a:p>
            <a:r>
              <a:rPr lang="tr-TR" sz="2800" dirty="0"/>
              <a:t> </a:t>
            </a:r>
            <a:r>
              <a:rPr lang="tr-TR" sz="2800" dirty="0" smtClean="0"/>
              <a:t>Takım </a:t>
            </a:r>
            <a:r>
              <a:rPr lang="tr-TR" sz="2800" dirty="0"/>
              <a:t>veya set olmayan adetli satış amacıyla üretilmiş olan ürünler açıktan koyuya doğru; önce pastel renkler, en son koyu renkler dizilerek yerleştirilir. Her renk içinde önce düzler, sonra desenliler gruplanır. Renk bazında ve ürün bazında ayrılan ürünler küçükten büyüğe doğru dizilir.</a:t>
            </a:r>
          </a:p>
        </p:txBody>
      </p:sp>
    </p:spTree>
    <p:extLst>
      <p:ext uri="{BB962C8B-B14F-4D97-AF65-F5344CB8AC3E}">
        <p14:creationId xmlns:p14="http://schemas.microsoft.com/office/powerpoint/2010/main" val="557125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Yerleştirme Teknikleri</a:t>
            </a:r>
          </a:p>
        </p:txBody>
      </p:sp>
      <p:sp>
        <p:nvSpPr>
          <p:cNvPr id="3" name="İçerik Yer Tutucusu 2"/>
          <p:cNvSpPr>
            <a:spLocks noGrp="1"/>
          </p:cNvSpPr>
          <p:nvPr>
            <p:ph idx="1"/>
          </p:nvPr>
        </p:nvSpPr>
        <p:spPr/>
        <p:txBody>
          <a:bodyPr>
            <a:normAutofit fontScale="92500" lnSpcReduction="20000"/>
          </a:bodyPr>
          <a:lstStyle/>
          <a:p>
            <a:r>
              <a:rPr lang="tr-TR" b="1" dirty="0"/>
              <a:t>Renklerin </a:t>
            </a:r>
            <a:r>
              <a:rPr lang="tr-TR" b="1" dirty="0" smtClean="0"/>
              <a:t>Dili</a:t>
            </a:r>
            <a:endParaRPr lang="tr-TR" sz="3400" dirty="0"/>
          </a:p>
          <a:p>
            <a:pPr lvl="1"/>
            <a:r>
              <a:rPr lang="tr-TR" b="1" dirty="0"/>
              <a:t>Sarı: </a:t>
            </a:r>
            <a:r>
              <a:rPr lang="tr-TR" dirty="0"/>
              <a:t>Geçiciliği ve dikkat çekiciliği ifade eder. Bu nedenle her yerde kullanılmaz.</a:t>
            </a:r>
          </a:p>
          <a:p>
            <a:pPr lvl="1"/>
            <a:r>
              <a:rPr lang="tr-TR" b="1" dirty="0"/>
              <a:t>Pembe: </a:t>
            </a:r>
            <a:r>
              <a:rPr lang="tr-TR" dirty="0"/>
              <a:t>Rahatlatıcı, çocuksu renktir.</a:t>
            </a:r>
          </a:p>
          <a:p>
            <a:pPr lvl="1"/>
            <a:r>
              <a:rPr lang="tr-TR" b="1" dirty="0"/>
              <a:t>Kahverengi: </a:t>
            </a:r>
            <a:r>
              <a:rPr lang="tr-TR" dirty="0"/>
              <a:t>İnsanı hızlandıran, toprak ve sonbahar rengidir.</a:t>
            </a:r>
          </a:p>
          <a:p>
            <a:pPr lvl="1"/>
            <a:r>
              <a:rPr lang="tr-TR" b="1" dirty="0"/>
              <a:t>Mavi: </a:t>
            </a:r>
            <a:r>
              <a:rPr lang="tr-TR" dirty="0"/>
              <a:t>Sakinlik simgesi olup uzaklık ve denklik hissi verir.</a:t>
            </a:r>
          </a:p>
          <a:p>
            <a:pPr lvl="1"/>
            <a:r>
              <a:rPr lang="tr-TR" b="1" dirty="0"/>
              <a:t>Kırmızı: </a:t>
            </a:r>
            <a:r>
              <a:rPr lang="tr-TR" dirty="0"/>
              <a:t>Tansiyonu yükseltir, kan akışını hızlandırır. Şiddeti simgeler.</a:t>
            </a:r>
          </a:p>
          <a:p>
            <a:pPr lvl="1"/>
            <a:r>
              <a:rPr lang="tr-TR" b="1" dirty="0"/>
              <a:t>Siyah: </a:t>
            </a:r>
            <a:r>
              <a:rPr lang="tr-TR" dirty="0"/>
              <a:t>Gücü ve tutkuyu ifade eder. Karamsarlığı çağrıştırır</a:t>
            </a:r>
            <a:r>
              <a:rPr lang="tr-TR" dirty="0" smtClean="0"/>
              <a:t>.</a:t>
            </a:r>
            <a:endParaRPr lang="tr-TR" sz="4400" dirty="0"/>
          </a:p>
          <a:p>
            <a:pPr lvl="1"/>
            <a:r>
              <a:rPr lang="tr-TR" b="1" dirty="0"/>
              <a:t>Mor: </a:t>
            </a:r>
            <a:r>
              <a:rPr lang="tr-TR" dirty="0"/>
              <a:t>Hayal gücü ve yaratıcılığın rengidir.</a:t>
            </a:r>
          </a:p>
          <a:p>
            <a:pPr lvl="1"/>
            <a:r>
              <a:rPr lang="tr-TR" b="1" dirty="0"/>
              <a:t>Beyaz: </a:t>
            </a:r>
            <a:r>
              <a:rPr lang="tr-TR" dirty="0"/>
              <a:t>İstikrarı, devamlılığı ve temizliği ifade eder.</a:t>
            </a:r>
          </a:p>
          <a:p>
            <a:pPr lvl="1"/>
            <a:r>
              <a:rPr lang="tr-TR" b="1" dirty="0"/>
              <a:t>Yeşil: </a:t>
            </a:r>
            <a:r>
              <a:rPr lang="tr-TR" dirty="0"/>
              <a:t>Güven verir, rahatlatıcı bir etkisi vardır. Yaratıcılığı körükler.</a:t>
            </a:r>
          </a:p>
        </p:txBody>
      </p:sp>
    </p:spTree>
    <p:extLst>
      <p:ext uri="{BB962C8B-B14F-4D97-AF65-F5344CB8AC3E}">
        <p14:creationId xmlns:p14="http://schemas.microsoft.com/office/powerpoint/2010/main" val="143288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Yerleştirme Teknikleri</a:t>
            </a:r>
          </a:p>
        </p:txBody>
      </p:sp>
      <p:sp>
        <p:nvSpPr>
          <p:cNvPr id="3" name="İçerik Yer Tutucusu 2"/>
          <p:cNvSpPr>
            <a:spLocks noGrp="1"/>
          </p:cNvSpPr>
          <p:nvPr>
            <p:ph idx="1"/>
          </p:nvPr>
        </p:nvSpPr>
        <p:spPr/>
        <p:txBody>
          <a:bodyPr>
            <a:normAutofit/>
          </a:bodyPr>
          <a:lstStyle/>
          <a:p>
            <a:r>
              <a:rPr lang="tr-TR" b="1" dirty="0"/>
              <a:t>Ürünlerin Yapısal Uyumu</a:t>
            </a:r>
          </a:p>
          <a:p>
            <a:pPr lvl="1"/>
            <a:r>
              <a:rPr lang="tr-TR" dirty="0"/>
              <a:t>Ürünler, cinsleri göz önünde tutularak bir araya getirilir.</a:t>
            </a:r>
          </a:p>
          <a:p>
            <a:pPr lvl="1"/>
            <a:r>
              <a:rPr lang="tr-TR" dirty="0"/>
              <a:t>Ürün cinsine göre ayrılan ürünler kullanım amacına göre ayrılır.</a:t>
            </a:r>
          </a:p>
          <a:p>
            <a:pPr lvl="1"/>
            <a:r>
              <a:rPr lang="tr-TR" dirty="0"/>
              <a:t>Ürünler, küçükten büyüğe ve büyükten küçüğe doğru, amaçlarına göre, cinslerine göre, kendi içlerinde gruplanarak </a:t>
            </a:r>
            <a:r>
              <a:rPr lang="tr-TR" dirty="0" err="1"/>
              <a:t>kombinli</a:t>
            </a:r>
            <a:r>
              <a:rPr lang="tr-TR" dirty="0"/>
              <a:t> bir şekilde yerleştirilir</a:t>
            </a:r>
            <a:r>
              <a:rPr lang="tr-TR" dirty="0" smtClean="0"/>
              <a:t>.</a:t>
            </a:r>
            <a:endParaRPr lang="tr-TR" dirty="0"/>
          </a:p>
        </p:txBody>
      </p:sp>
    </p:spTree>
    <p:extLst>
      <p:ext uri="{BB962C8B-B14F-4D97-AF65-F5344CB8AC3E}">
        <p14:creationId xmlns:p14="http://schemas.microsoft.com/office/powerpoint/2010/main" val="119458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ÜRÜN </a:t>
            </a:r>
            <a:r>
              <a:rPr lang="tr-TR" b="1" dirty="0" smtClean="0"/>
              <a:t>BİLGİSİ</a:t>
            </a:r>
            <a:endParaRPr lang="tr-TR" dirty="0"/>
          </a:p>
        </p:txBody>
      </p:sp>
      <p:sp>
        <p:nvSpPr>
          <p:cNvPr id="3" name="İçerik Yer Tutucusu 2"/>
          <p:cNvSpPr>
            <a:spLocks noGrp="1"/>
          </p:cNvSpPr>
          <p:nvPr>
            <p:ph idx="1"/>
          </p:nvPr>
        </p:nvSpPr>
        <p:spPr/>
        <p:txBody>
          <a:bodyPr/>
          <a:lstStyle/>
          <a:p>
            <a:r>
              <a:rPr lang="tr-TR" b="1" dirty="0"/>
              <a:t>ÜRÜN BİLGİSİ</a:t>
            </a:r>
          </a:p>
          <a:p>
            <a:r>
              <a:rPr lang="tr-TR" dirty="0"/>
              <a:t>İhtiyaçları gidermek için kullanılan mal ve hizmetleri meydana getirmek, bir fayda sağlamak veya var olan faydayı artırmak amacıyla yapılan her türlü faaliyetleri üreticiler üstlenmektedir</a:t>
            </a:r>
            <a:r>
              <a:rPr lang="tr-TR" dirty="0" smtClean="0"/>
              <a:t>.</a:t>
            </a:r>
            <a:endParaRPr lang="tr-TR" dirty="0"/>
          </a:p>
        </p:txBody>
      </p:sp>
    </p:spTree>
    <p:extLst>
      <p:ext uri="{BB962C8B-B14F-4D97-AF65-F5344CB8AC3E}">
        <p14:creationId xmlns:p14="http://schemas.microsoft.com/office/powerpoint/2010/main" val="519231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Yerleştirme Teknikleri</a:t>
            </a:r>
          </a:p>
        </p:txBody>
      </p:sp>
      <p:sp>
        <p:nvSpPr>
          <p:cNvPr id="3" name="İçerik Yer Tutucusu 2"/>
          <p:cNvSpPr>
            <a:spLocks noGrp="1"/>
          </p:cNvSpPr>
          <p:nvPr>
            <p:ph idx="1"/>
          </p:nvPr>
        </p:nvSpPr>
        <p:spPr/>
        <p:txBody>
          <a:bodyPr>
            <a:normAutofit fontScale="92500"/>
          </a:bodyPr>
          <a:lstStyle/>
          <a:p>
            <a:r>
              <a:rPr lang="tr-TR" sz="2800" dirty="0"/>
              <a:t> </a:t>
            </a:r>
            <a:r>
              <a:rPr lang="tr-TR" b="1" dirty="0" smtClean="0"/>
              <a:t>Ürünlerin </a:t>
            </a:r>
            <a:r>
              <a:rPr lang="tr-TR" b="1" dirty="0"/>
              <a:t>Nitelik ve Nicelik </a:t>
            </a:r>
            <a:r>
              <a:rPr lang="tr-TR" b="1" dirty="0" smtClean="0"/>
              <a:t>Uyumu</a:t>
            </a:r>
            <a:r>
              <a:rPr lang="tr-TR" sz="2800" b="1" dirty="0"/>
              <a:t> </a:t>
            </a:r>
            <a:endParaRPr lang="tr-TR" sz="3200" dirty="0" smtClean="0"/>
          </a:p>
          <a:p>
            <a:pPr lvl="1"/>
            <a:r>
              <a:rPr lang="tr-TR" dirty="0" smtClean="0"/>
              <a:t>Ürünler </a:t>
            </a:r>
            <a:r>
              <a:rPr lang="tr-TR" dirty="0" err="1" smtClean="0"/>
              <a:t>standlara</a:t>
            </a:r>
            <a:r>
              <a:rPr lang="tr-TR" dirty="0" smtClean="0"/>
              <a:t> aynı özellikleri taşıyanlara göre arka arkaya yerleştirilir.</a:t>
            </a:r>
          </a:p>
          <a:p>
            <a:pPr lvl="1"/>
            <a:r>
              <a:rPr lang="tr-TR" dirty="0" smtClean="0"/>
              <a:t>Küçük </a:t>
            </a:r>
            <a:r>
              <a:rPr lang="tr-TR" dirty="0"/>
              <a:t>ürünler standın öne bakan kısmında yer alır.</a:t>
            </a:r>
          </a:p>
          <a:p>
            <a:pPr lvl="1"/>
            <a:r>
              <a:rPr lang="tr-TR" dirty="0"/>
              <a:t>Üst üste konulması gereken ürünler küçükler üste gelecek şekilde yerleştirilir</a:t>
            </a:r>
            <a:r>
              <a:rPr lang="tr-TR" b="1" dirty="0" smtClean="0"/>
              <a:t>.</a:t>
            </a:r>
            <a:r>
              <a:rPr lang="tr-TR" sz="3200" b="1" dirty="0"/>
              <a:t> </a:t>
            </a:r>
            <a:endParaRPr lang="tr-TR" sz="2800" dirty="0"/>
          </a:p>
          <a:p>
            <a:r>
              <a:rPr lang="tr-TR" b="1" dirty="0"/>
              <a:t>Kombin </a:t>
            </a:r>
            <a:r>
              <a:rPr lang="tr-TR" b="1" dirty="0" smtClean="0"/>
              <a:t>Sıralaması</a:t>
            </a:r>
            <a:r>
              <a:rPr lang="tr-TR" sz="3400" b="1" dirty="0"/>
              <a:t> </a:t>
            </a:r>
            <a:endParaRPr lang="tr-TR" sz="3800" dirty="0"/>
          </a:p>
          <a:p>
            <a:pPr lvl="1"/>
            <a:r>
              <a:rPr lang="tr-TR" dirty="0"/>
              <a:t>Bir reyon klasik şekilde oluşturulmuşsa kombinasyon oluşturacak şekilde sergilenmesi gerekir. Ürünlerin sıralanış biçimlerine göre kısadan uzuna doğru sergilenir</a:t>
            </a:r>
            <a:r>
              <a:rPr lang="tr-TR" dirty="0" smtClean="0"/>
              <a:t>.</a:t>
            </a:r>
            <a:r>
              <a:rPr lang="tr-TR" sz="3200" dirty="0"/>
              <a:t> </a:t>
            </a:r>
            <a:endParaRPr lang="tr-TR" sz="4000" dirty="0"/>
          </a:p>
        </p:txBody>
      </p:sp>
    </p:spTree>
    <p:extLst>
      <p:ext uri="{BB962C8B-B14F-4D97-AF65-F5344CB8AC3E}">
        <p14:creationId xmlns:p14="http://schemas.microsoft.com/office/powerpoint/2010/main" val="3316090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Yerleştirme Teknikleri</a:t>
            </a:r>
          </a:p>
        </p:txBody>
      </p:sp>
      <p:sp>
        <p:nvSpPr>
          <p:cNvPr id="3" name="İçerik Yer Tutucusu 2"/>
          <p:cNvSpPr>
            <a:spLocks noGrp="1"/>
          </p:cNvSpPr>
          <p:nvPr>
            <p:ph idx="1"/>
          </p:nvPr>
        </p:nvSpPr>
        <p:spPr/>
        <p:txBody>
          <a:bodyPr>
            <a:normAutofit/>
          </a:bodyPr>
          <a:lstStyle/>
          <a:p>
            <a:r>
              <a:rPr lang="tr-TR" sz="2800" dirty="0" smtClean="0"/>
              <a:t>Dönemsel </a:t>
            </a:r>
            <a:r>
              <a:rPr lang="tr-TR" sz="2800" dirty="0"/>
              <a:t>Mağaza Yerleşimi </a:t>
            </a:r>
          </a:p>
          <a:p>
            <a:pPr lvl="1"/>
            <a:r>
              <a:rPr lang="tr-TR" b="1" dirty="0" smtClean="0"/>
              <a:t>İndirim Dönemi Ürünlerin reyon yerleşimi</a:t>
            </a:r>
            <a:endParaRPr lang="tr-TR" dirty="0" smtClean="0"/>
          </a:p>
          <a:p>
            <a:pPr lvl="2"/>
            <a:r>
              <a:rPr lang="tr-TR" dirty="0" smtClean="0"/>
              <a:t>İndirim </a:t>
            </a:r>
            <a:r>
              <a:rPr lang="tr-TR" dirty="0"/>
              <a:t>yüzdelerine göre ( %50, %40 ,% 30 )</a:t>
            </a:r>
          </a:p>
          <a:p>
            <a:pPr lvl="2"/>
            <a:r>
              <a:rPr lang="tr-TR" dirty="0"/>
              <a:t>Materyallerine göre</a:t>
            </a:r>
          </a:p>
          <a:p>
            <a:pPr lvl="2"/>
            <a:r>
              <a:rPr lang="tr-TR" dirty="0"/>
              <a:t>Fiyatlarına göre gruplanır</a:t>
            </a:r>
            <a:r>
              <a:rPr lang="tr-TR" dirty="0" smtClean="0"/>
              <a:t>.</a:t>
            </a:r>
            <a:endParaRPr lang="tr-TR" dirty="0"/>
          </a:p>
          <a:p>
            <a:pPr lvl="1"/>
            <a:r>
              <a:rPr lang="tr-TR" dirty="0"/>
              <a:t>Ayrıca koleksiyonlar kendi içinde renk ve bedenleri yapılarak </a:t>
            </a:r>
            <a:r>
              <a:rPr lang="tr-TR" dirty="0" err="1"/>
              <a:t>kombinlenir</a:t>
            </a:r>
            <a:r>
              <a:rPr lang="tr-TR" dirty="0" smtClean="0"/>
              <a:t>.</a:t>
            </a:r>
            <a:endParaRPr lang="tr-TR" dirty="0"/>
          </a:p>
        </p:txBody>
      </p:sp>
    </p:spTree>
    <p:extLst>
      <p:ext uri="{BB962C8B-B14F-4D97-AF65-F5344CB8AC3E}">
        <p14:creationId xmlns:p14="http://schemas.microsoft.com/office/powerpoint/2010/main" val="3240715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Yerleştirme Teknikleri</a:t>
            </a:r>
          </a:p>
        </p:txBody>
      </p:sp>
      <p:sp>
        <p:nvSpPr>
          <p:cNvPr id="3" name="İçerik Yer Tutucusu 2"/>
          <p:cNvSpPr>
            <a:spLocks noGrp="1"/>
          </p:cNvSpPr>
          <p:nvPr>
            <p:ph idx="1"/>
          </p:nvPr>
        </p:nvSpPr>
        <p:spPr/>
        <p:txBody>
          <a:bodyPr>
            <a:normAutofit/>
          </a:bodyPr>
          <a:lstStyle/>
          <a:p>
            <a:r>
              <a:rPr lang="tr-TR" b="1" dirty="0"/>
              <a:t>Sessiz </a:t>
            </a:r>
            <a:r>
              <a:rPr lang="tr-TR" b="1" dirty="0" smtClean="0"/>
              <a:t>Satış</a:t>
            </a:r>
            <a:endParaRPr lang="tr-TR" sz="3200" dirty="0"/>
          </a:p>
          <a:p>
            <a:pPr lvl="1"/>
            <a:r>
              <a:rPr lang="tr-TR" dirty="0" err="1"/>
              <a:t>Kombinli</a:t>
            </a:r>
            <a:r>
              <a:rPr lang="tr-TR" dirty="0"/>
              <a:t> sergilenen her ürün, satış adedini yükseltmeye yöneliktir. Belli bir ürünü almaya gelen müşteri, bu ürünün yanında onu tamamlayan, yani kombin bir başka ürünü gördüğünde onu da alıyorsa buna sessiz satış denir. Ürünler reyona </a:t>
            </a:r>
            <a:r>
              <a:rPr lang="tr-TR" dirty="0" err="1"/>
              <a:t>kombinli</a:t>
            </a:r>
            <a:r>
              <a:rPr lang="tr-TR" dirty="0"/>
              <a:t>  yerleştiği zaman mağaza personeli bir ürünü tamamlayabilmek için fazla vakit kaybetmeyeceğinden, diğer müşterilere daha çabuk yönelecektir</a:t>
            </a:r>
            <a:r>
              <a:rPr lang="tr-TR" dirty="0" smtClean="0"/>
              <a:t>.</a:t>
            </a:r>
            <a:endParaRPr lang="tr-TR" dirty="0"/>
          </a:p>
        </p:txBody>
      </p:sp>
    </p:spTree>
    <p:extLst>
      <p:ext uri="{BB962C8B-B14F-4D97-AF65-F5344CB8AC3E}">
        <p14:creationId xmlns:p14="http://schemas.microsoft.com/office/powerpoint/2010/main" val="1208787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Yerleştirme Teknikleri</a:t>
            </a:r>
          </a:p>
        </p:txBody>
      </p:sp>
      <p:sp>
        <p:nvSpPr>
          <p:cNvPr id="3" name="İçerik Yer Tutucusu 2"/>
          <p:cNvSpPr>
            <a:spLocks noGrp="1"/>
          </p:cNvSpPr>
          <p:nvPr>
            <p:ph idx="1"/>
          </p:nvPr>
        </p:nvSpPr>
        <p:spPr/>
        <p:txBody>
          <a:bodyPr>
            <a:normAutofit fontScale="92500" lnSpcReduction="20000"/>
          </a:bodyPr>
          <a:lstStyle/>
          <a:p>
            <a:r>
              <a:rPr lang="tr-TR" b="1" dirty="0"/>
              <a:t>Pozitif / Negatif </a:t>
            </a:r>
            <a:r>
              <a:rPr lang="tr-TR" b="1" dirty="0" smtClean="0"/>
              <a:t>Alan</a:t>
            </a:r>
            <a:endParaRPr lang="tr-TR" sz="3200" dirty="0"/>
          </a:p>
          <a:p>
            <a:pPr lvl="1"/>
            <a:r>
              <a:rPr lang="tr-TR" dirty="0"/>
              <a:t>Pozitif alan: Stantlar ve üzerindeki ürünlerin kapladığı alanlardır</a:t>
            </a:r>
            <a:r>
              <a:rPr lang="tr-TR" dirty="0" smtClean="0"/>
              <a:t>.</a:t>
            </a:r>
            <a:endParaRPr lang="tr-TR" dirty="0"/>
          </a:p>
          <a:p>
            <a:pPr lvl="1"/>
            <a:r>
              <a:rPr lang="tr-TR" dirty="0"/>
              <a:t>Negatif alan: Stantlar arasındaki boş alanlar ile koridor ve giriş bölgelerine ayrılan alanlardır. Stantların aralarında yeterli negatif alan yok ise, stantlar bir barikat oluşturup müşterinin reyona girmesini engeller. Stantlar arasında çok fazla negatif alan varsa, mağaza ve ürünler lüks ve pahalı olarak algılanır</a:t>
            </a:r>
            <a:r>
              <a:rPr lang="tr-TR" dirty="0" smtClean="0"/>
              <a:t>.</a:t>
            </a:r>
            <a:endParaRPr lang="tr-TR" dirty="0"/>
          </a:p>
          <a:p>
            <a:r>
              <a:rPr lang="tr-TR" b="1" dirty="0" smtClean="0"/>
              <a:t>Fiyatlandırma</a:t>
            </a:r>
            <a:endParaRPr lang="tr-TR" sz="3200" dirty="0"/>
          </a:p>
          <a:p>
            <a:pPr lvl="1"/>
            <a:r>
              <a:rPr lang="tr-TR" dirty="0"/>
              <a:t>Fiyat etiketleri müşteriyi alışverişe yönlendirir</a:t>
            </a:r>
            <a:r>
              <a:rPr lang="tr-TR" dirty="0" smtClean="0"/>
              <a:t>.</a:t>
            </a:r>
            <a:endParaRPr lang="tr-TR" dirty="0"/>
          </a:p>
          <a:p>
            <a:pPr lvl="1"/>
            <a:r>
              <a:rPr lang="tr-TR" dirty="0"/>
              <a:t>Müşteri nezdinde kazanılan imajın bozulmaması için etiketlendirme çalışmalarında hassas davranılmalı ve göz ardı edilmemelidir</a:t>
            </a:r>
            <a:r>
              <a:rPr lang="tr-TR" dirty="0" smtClean="0"/>
              <a:t>.</a:t>
            </a:r>
            <a:endParaRPr lang="tr-TR" dirty="0"/>
          </a:p>
        </p:txBody>
      </p:sp>
    </p:spTree>
    <p:extLst>
      <p:ext uri="{BB962C8B-B14F-4D97-AF65-F5344CB8AC3E}">
        <p14:creationId xmlns:p14="http://schemas.microsoft.com/office/powerpoint/2010/main" val="3624017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Yerleştirme Teknikleri</a:t>
            </a:r>
          </a:p>
        </p:txBody>
      </p:sp>
      <p:sp>
        <p:nvSpPr>
          <p:cNvPr id="3" name="İçerik Yer Tutucusu 2"/>
          <p:cNvSpPr>
            <a:spLocks noGrp="1"/>
          </p:cNvSpPr>
          <p:nvPr>
            <p:ph idx="1"/>
          </p:nvPr>
        </p:nvSpPr>
        <p:spPr/>
        <p:txBody>
          <a:bodyPr>
            <a:normAutofit lnSpcReduction="10000"/>
          </a:bodyPr>
          <a:lstStyle/>
          <a:p>
            <a:r>
              <a:rPr lang="tr-TR" b="1" dirty="0" smtClean="0"/>
              <a:t>Vitrinler</a:t>
            </a:r>
            <a:endParaRPr lang="tr-TR" sz="3200" dirty="0" smtClean="0"/>
          </a:p>
          <a:p>
            <a:pPr lvl="1"/>
            <a:r>
              <a:rPr lang="tr-TR" dirty="0" smtClean="0"/>
              <a:t>İyi tasarlanmış bir vitrin dizaynı, estetiğin önemini ön plana çıkartır. Estetik vitrin kaliteyi yansıtır.</a:t>
            </a:r>
          </a:p>
          <a:p>
            <a:pPr lvl="1"/>
            <a:r>
              <a:rPr lang="tr-TR" dirty="0" smtClean="0"/>
              <a:t>Vitrin “ Firma ne satar “ sorusunu yanıtlar. Firmayı temsil eder. Ürünlerin vitrinlerin seçilme nedenleri şunlardır:</a:t>
            </a:r>
            <a:endParaRPr lang="tr-TR" sz="3000" dirty="0" smtClean="0"/>
          </a:p>
          <a:p>
            <a:pPr lvl="2"/>
            <a:r>
              <a:rPr lang="tr-TR" dirty="0" smtClean="0"/>
              <a:t>Ürünlerin mağazalara sevkiyatı</a:t>
            </a:r>
          </a:p>
          <a:p>
            <a:pPr lvl="2"/>
            <a:r>
              <a:rPr lang="tr-TR" dirty="0" smtClean="0"/>
              <a:t>Satış performansı yüksek olan ürün</a:t>
            </a:r>
          </a:p>
          <a:p>
            <a:pPr lvl="2"/>
            <a:r>
              <a:rPr lang="tr-TR" dirty="0" smtClean="0"/>
              <a:t>İndirimli ürün</a:t>
            </a:r>
          </a:p>
          <a:p>
            <a:pPr lvl="2"/>
            <a:r>
              <a:rPr lang="tr-TR" dirty="0" smtClean="0"/>
              <a:t>Stok adedi yüksek ürün</a:t>
            </a:r>
          </a:p>
          <a:p>
            <a:pPr lvl="2"/>
            <a:r>
              <a:rPr lang="tr-TR" dirty="0" smtClean="0"/>
              <a:t>Kampanya ve özel günler için hazırlanan ürünler</a:t>
            </a:r>
          </a:p>
          <a:p>
            <a:pPr lvl="2"/>
            <a:r>
              <a:rPr lang="tr-TR" dirty="0" smtClean="0"/>
              <a:t>Mevsim ve hava koşullarına uygun ürün</a:t>
            </a:r>
            <a:endParaRPr lang="tr-TR" dirty="0"/>
          </a:p>
        </p:txBody>
      </p:sp>
    </p:spTree>
    <p:extLst>
      <p:ext uri="{BB962C8B-B14F-4D97-AF65-F5344CB8AC3E}">
        <p14:creationId xmlns:p14="http://schemas.microsoft.com/office/powerpoint/2010/main" val="2901143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Yerleştirme Teknikleri</a:t>
            </a:r>
          </a:p>
        </p:txBody>
      </p:sp>
      <p:sp>
        <p:nvSpPr>
          <p:cNvPr id="3" name="İçerik Yer Tutucusu 2"/>
          <p:cNvSpPr>
            <a:spLocks noGrp="1"/>
          </p:cNvSpPr>
          <p:nvPr>
            <p:ph idx="1"/>
          </p:nvPr>
        </p:nvSpPr>
        <p:spPr/>
        <p:txBody>
          <a:bodyPr>
            <a:normAutofit/>
          </a:bodyPr>
          <a:lstStyle/>
          <a:p>
            <a:r>
              <a:rPr lang="tr-TR" sz="2800" b="1" dirty="0"/>
              <a:t>Vitrinde Kullanılan Erkek ve Bayan </a:t>
            </a:r>
            <a:r>
              <a:rPr lang="tr-TR" sz="2800" b="1" dirty="0" smtClean="0"/>
              <a:t>Mankenler</a:t>
            </a:r>
            <a:endParaRPr lang="tr-TR" sz="3200" dirty="0"/>
          </a:p>
          <a:p>
            <a:pPr lvl="1"/>
            <a:r>
              <a:rPr lang="tr-TR" dirty="0"/>
              <a:t>Bir erkek mankenin kapladığı boş alan 60 cm</a:t>
            </a:r>
            <a:r>
              <a:rPr lang="tr-TR" sz="600" dirty="0"/>
              <a:t>2</a:t>
            </a:r>
            <a:r>
              <a:rPr lang="tr-TR" dirty="0"/>
              <a:t>dir. Bir bayan mankenin kapladığı boş alan 50 cm</a:t>
            </a:r>
            <a:r>
              <a:rPr lang="tr-TR" sz="600" dirty="0"/>
              <a:t>2</a:t>
            </a:r>
            <a:r>
              <a:rPr lang="tr-TR" dirty="0"/>
              <a:t>dir</a:t>
            </a:r>
            <a:r>
              <a:rPr lang="tr-TR" dirty="0" smtClean="0"/>
              <a:t>.</a:t>
            </a:r>
            <a:endParaRPr lang="tr-TR" dirty="0"/>
          </a:p>
          <a:p>
            <a:r>
              <a:rPr lang="tr-TR" sz="2800" b="1" dirty="0"/>
              <a:t>Vitrinlerin </a:t>
            </a:r>
            <a:r>
              <a:rPr lang="tr-TR" sz="2800" b="1" dirty="0" err="1" smtClean="0"/>
              <a:t>kombinlenmesi</a:t>
            </a:r>
            <a:endParaRPr lang="tr-TR" sz="3200" dirty="0"/>
          </a:p>
          <a:p>
            <a:pPr lvl="1"/>
            <a:r>
              <a:rPr lang="tr-TR" dirty="0"/>
              <a:t>Mağaza içinde yapılan tüm görsel uygulamalarda teşhir edilen mankenlerin giydirilmesinde birbirine benzer ürünlerin üst üste </a:t>
            </a:r>
            <a:r>
              <a:rPr lang="tr-TR" dirty="0" err="1"/>
              <a:t>kombinlenmesine</a:t>
            </a:r>
            <a:r>
              <a:rPr lang="tr-TR" dirty="0"/>
              <a:t> dikkat edilecektir.</a:t>
            </a:r>
          </a:p>
          <a:p>
            <a:r>
              <a:rPr lang="tr-TR" sz="2800" dirty="0"/>
              <a:t> </a:t>
            </a:r>
          </a:p>
        </p:txBody>
      </p:sp>
    </p:spTree>
    <p:extLst>
      <p:ext uri="{BB962C8B-B14F-4D97-AF65-F5344CB8AC3E}">
        <p14:creationId xmlns:p14="http://schemas.microsoft.com/office/powerpoint/2010/main" val="227607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Yerleştirme Teknikleri</a:t>
            </a:r>
          </a:p>
        </p:txBody>
      </p:sp>
      <p:sp>
        <p:nvSpPr>
          <p:cNvPr id="3" name="İçerik Yer Tutucusu 2"/>
          <p:cNvSpPr>
            <a:spLocks noGrp="1"/>
          </p:cNvSpPr>
          <p:nvPr>
            <p:ph idx="1"/>
          </p:nvPr>
        </p:nvSpPr>
        <p:spPr/>
        <p:txBody>
          <a:bodyPr>
            <a:normAutofit/>
          </a:bodyPr>
          <a:lstStyle/>
          <a:p>
            <a:r>
              <a:rPr lang="tr-TR" sz="2800" b="1" dirty="0"/>
              <a:t>Vitrin </a:t>
            </a:r>
            <a:r>
              <a:rPr lang="tr-TR" sz="2800" b="1" dirty="0" smtClean="0"/>
              <a:t>Öncesi</a:t>
            </a:r>
            <a:endParaRPr lang="tr-TR" sz="3200" dirty="0"/>
          </a:p>
          <a:p>
            <a:pPr lvl="1"/>
            <a:r>
              <a:rPr lang="tr-TR" dirty="0"/>
              <a:t>Vitrin, uygulamadan bir gece önce boşaltılır.</a:t>
            </a:r>
          </a:p>
          <a:p>
            <a:pPr lvl="1"/>
            <a:r>
              <a:rPr lang="tr-TR" dirty="0"/>
              <a:t>Vitrin </a:t>
            </a:r>
            <a:r>
              <a:rPr lang="tr-TR" dirty="0" err="1"/>
              <a:t>kombinleri</a:t>
            </a:r>
            <a:r>
              <a:rPr lang="tr-TR" dirty="0"/>
              <a:t>, mağaza müdürü ve mağaza görseli tarafından hazırlanır.</a:t>
            </a:r>
          </a:p>
          <a:p>
            <a:pPr lvl="1"/>
            <a:r>
              <a:rPr lang="tr-TR" dirty="0"/>
              <a:t>Ürünler seçilir.</a:t>
            </a:r>
          </a:p>
          <a:p>
            <a:pPr lvl="1"/>
            <a:r>
              <a:rPr lang="tr-TR" dirty="0"/>
              <a:t>Seçilen ürünler test edilir.</a:t>
            </a:r>
          </a:p>
          <a:p>
            <a:pPr lvl="1"/>
            <a:r>
              <a:rPr lang="tr-TR" dirty="0"/>
              <a:t>Vitrin temizliği tamamlanır</a:t>
            </a:r>
            <a:r>
              <a:rPr lang="tr-TR" dirty="0" smtClean="0"/>
              <a:t>.</a:t>
            </a:r>
            <a:endParaRPr lang="tr-TR" dirty="0"/>
          </a:p>
        </p:txBody>
      </p:sp>
    </p:spTree>
    <p:extLst>
      <p:ext uri="{BB962C8B-B14F-4D97-AF65-F5344CB8AC3E}">
        <p14:creationId xmlns:p14="http://schemas.microsoft.com/office/powerpoint/2010/main" val="112945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Yerleştirme Teknikleri</a:t>
            </a:r>
          </a:p>
        </p:txBody>
      </p:sp>
      <p:sp>
        <p:nvSpPr>
          <p:cNvPr id="3" name="İçerik Yer Tutucusu 2"/>
          <p:cNvSpPr>
            <a:spLocks noGrp="1"/>
          </p:cNvSpPr>
          <p:nvPr>
            <p:ph idx="1"/>
          </p:nvPr>
        </p:nvSpPr>
        <p:spPr/>
        <p:txBody>
          <a:bodyPr>
            <a:normAutofit/>
          </a:bodyPr>
          <a:lstStyle/>
          <a:p>
            <a:r>
              <a:rPr lang="tr-TR" sz="2800" b="1" dirty="0" smtClean="0"/>
              <a:t>Vitrin Sonrası</a:t>
            </a:r>
            <a:r>
              <a:rPr lang="tr-TR" sz="2800" b="1" dirty="0"/>
              <a:t> </a:t>
            </a:r>
            <a:endParaRPr lang="tr-TR" sz="3200" dirty="0" smtClean="0"/>
          </a:p>
          <a:p>
            <a:pPr lvl="2"/>
            <a:r>
              <a:rPr lang="tr-TR" dirty="0" smtClean="0"/>
              <a:t>Vitrin etiketlemeleri yapılır.</a:t>
            </a:r>
          </a:p>
          <a:p>
            <a:pPr lvl="2"/>
            <a:r>
              <a:rPr lang="tr-TR" dirty="0" smtClean="0"/>
              <a:t>Vitrine </a:t>
            </a:r>
            <a:r>
              <a:rPr lang="tr-TR" dirty="0"/>
              <a:t>uygulanan ürünlerin takibi </a:t>
            </a:r>
            <a:r>
              <a:rPr lang="tr-TR" dirty="0" smtClean="0"/>
              <a:t>yapılır.</a:t>
            </a:r>
          </a:p>
          <a:p>
            <a:pPr lvl="2"/>
            <a:r>
              <a:rPr lang="tr-TR" dirty="0" smtClean="0"/>
              <a:t>Eksilen </a:t>
            </a:r>
            <a:r>
              <a:rPr lang="tr-TR" dirty="0"/>
              <a:t>ürünlerin siparişi verilir</a:t>
            </a:r>
            <a:r>
              <a:rPr lang="tr-TR" dirty="0" smtClean="0"/>
              <a:t>.</a:t>
            </a:r>
            <a:r>
              <a:rPr lang="tr-TR" sz="2900" dirty="0"/>
              <a:t> </a:t>
            </a:r>
            <a:endParaRPr lang="tr-TR" sz="3300" dirty="0"/>
          </a:p>
          <a:p>
            <a:pPr lvl="1"/>
            <a:r>
              <a:rPr lang="tr-TR" dirty="0"/>
              <a:t>Vitrinde uygulanmış, fakat </a:t>
            </a:r>
            <a:r>
              <a:rPr lang="tr-TR" dirty="0" err="1"/>
              <a:t>rpt’si</a:t>
            </a:r>
            <a:r>
              <a:rPr lang="tr-TR" dirty="0"/>
              <a:t> bitmiş olan ürünler hakkında merkez vitrin grubuna bilgi verilir. Vitrin temizliği ve düzeni bir sonraki vitrin programına kadar korunur</a:t>
            </a:r>
            <a:r>
              <a:rPr lang="tr-TR" dirty="0" smtClean="0"/>
              <a:t>.</a:t>
            </a:r>
            <a:endParaRPr lang="tr-TR" dirty="0"/>
          </a:p>
        </p:txBody>
      </p:sp>
    </p:spTree>
    <p:extLst>
      <p:ext uri="{BB962C8B-B14F-4D97-AF65-F5344CB8AC3E}">
        <p14:creationId xmlns:p14="http://schemas.microsoft.com/office/powerpoint/2010/main" val="925386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Yerleştirme Teknikleri</a:t>
            </a:r>
          </a:p>
        </p:txBody>
      </p:sp>
      <p:sp>
        <p:nvSpPr>
          <p:cNvPr id="3" name="İçerik Yer Tutucusu 2"/>
          <p:cNvSpPr>
            <a:spLocks noGrp="1"/>
          </p:cNvSpPr>
          <p:nvPr>
            <p:ph idx="1"/>
          </p:nvPr>
        </p:nvSpPr>
        <p:spPr/>
        <p:txBody>
          <a:bodyPr>
            <a:normAutofit lnSpcReduction="10000"/>
          </a:bodyPr>
          <a:lstStyle/>
          <a:p>
            <a:r>
              <a:rPr lang="tr-TR" sz="2800" b="1" dirty="0"/>
              <a:t>Öne Bakan </a:t>
            </a:r>
            <a:r>
              <a:rPr lang="tr-TR" sz="2800" b="1" dirty="0" smtClean="0"/>
              <a:t>Reyonlar</a:t>
            </a:r>
            <a:endParaRPr lang="tr-TR" sz="3200" dirty="0"/>
          </a:p>
          <a:p>
            <a:pPr lvl="1"/>
            <a:r>
              <a:rPr lang="tr-TR" dirty="0"/>
              <a:t>Mağaza reyonlarının % 50’si öne bakan reyonlardan oluşmalıdır. Çünkü ürün ön yüzünden daha net algılanır ve satış hızı yükselir</a:t>
            </a:r>
            <a:r>
              <a:rPr lang="tr-TR" dirty="0" smtClean="0"/>
              <a:t>.</a:t>
            </a:r>
            <a:endParaRPr lang="tr-TR" dirty="0"/>
          </a:p>
          <a:p>
            <a:pPr lvl="1"/>
            <a:r>
              <a:rPr lang="tr-TR" dirty="0"/>
              <a:t>Ürünün sunulması üretimin yönlendirilmesi ile ilgilidir. Bu sunum sırasında önceden saptanmış üretim planı ya da politikasının uygulanmasını, planlanmış hedeflerin ve programların gerçekleşmesini sağlamak için, üretimin tüm yönlerinin kontrolünü kapsar. Buna göre ürün sunumu üretim planlamasından sonra işlerlik kazanan bir işlevdir. Planlama üretim öncesi ile ilgiliyken kontrol üretim sırası ve sonrası aşamaları kapsar</a:t>
            </a:r>
            <a:r>
              <a:rPr lang="tr-TR" dirty="0" smtClean="0"/>
              <a:t>.</a:t>
            </a:r>
            <a:endParaRPr lang="tr-TR" dirty="0"/>
          </a:p>
        </p:txBody>
      </p:sp>
    </p:spTree>
    <p:extLst>
      <p:ext uri="{BB962C8B-B14F-4D97-AF65-F5344CB8AC3E}">
        <p14:creationId xmlns:p14="http://schemas.microsoft.com/office/powerpoint/2010/main" val="413011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Yerleştirme Teknikleri</a:t>
            </a:r>
          </a:p>
        </p:txBody>
      </p:sp>
      <p:sp>
        <p:nvSpPr>
          <p:cNvPr id="3" name="İçerik Yer Tutucusu 2"/>
          <p:cNvSpPr>
            <a:spLocks noGrp="1"/>
          </p:cNvSpPr>
          <p:nvPr>
            <p:ph idx="1"/>
          </p:nvPr>
        </p:nvSpPr>
        <p:spPr/>
        <p:txBody>
          <a:bodyPr>
            <a:normAutofit/>
          </a:bodyPr>
          <a:lstStyle/>
          <a:p>
            <a:pPr lvl="1"/>
            <a:r>
              <a:rPr lang="tr-TR" dirty="0"/>
              <a:t>Ürünü piyasaya veya müşteriye </a:t>
            </a:r>
            <a:r>
              <a:rPr lang="tr-TR" dirty="0" smtClean="0"/>
              <a:t>sunarken</a:t>
            </a:r>
            <a:endParaRPr lang="tr-TR" dirty="0"/>
          </a:p>
          <a:p>
            <a:pPr lvl="2"/>
            <a:r>
              <a:rPr lang="tr-TR" b="1" dirty="0"/>
              <a:t>Çevre: </a:t>
            </a:r>
            <a:r>
              <a:rPr lang="tr-TR" dirty="0"/>
              <a:t>Doğal, hukuki ve politik, sosyokültürel, ekonomik, </a:t>
            </a:r>
            <a:r>
              <a:rPr lang="tr-TR" dirty="0" err="1"/>
              <a:t>teknolojk</a:t>
            </a:r>
            <a:endParaRPr lang="tr-TR" dirty="0"/>
          </a:p>
          <a:p>
            <a:pPr lvl="2"/>
            <a:r>
              <a:rPr lang="tr-TR" b="1" dirty="0"/>
              <a:t>Pazar: </a:t>
            </a:r>
            <a:r>
              <a:rPr lang="tr-TR" dirty="0"/>
              <a:t>Rekabet, ürün bilgisi, tüketici istekleri</a:t>
            </a:r>
          </a:p>
          <a:p>
            <a:pPr lvl="2"/>
            <a:r>
              <a:rPr lang="tr-TR" b="1" dirty="0"/>
              <a:t>Üretim Kaynakları: </a:t>
            </a:r>
            <a:r>
              <a:rPr lang="tr-TR" dirty="0"/>
              <a:t>Malzeme ve parçalar, iş gücü , sermaye, makine araç ve gereçleri, enerji gibi unsurlara dikkat ederek uygun zamanda uygun eylem yapılarak ürün sunulmalıdır.</a:t>
            </a:r>
          </a:p>
        </p:txBody>
      </p:sp>
    </p:spTree>
    <p:extLst>
      <p:ext uri="{BB962C8B-B14F-4D97-AF65-F5344CB8AC3E}">
        <p14:creationId xmlns:p14="http://schemas.microsoft.com/office/powerpoint/2010/main" val="53563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Üretilen Ürünün </a:t>
            </a:r>
            <a:r>
              <a:rPr lang="tr-TR" dirty="0" smtClean="0"/>
              <a:t>Niteliği</a:t>
            </a:r>
            <a:endParaRPr lang="tr-TR" dirty="0"/>
          </a:p>
        </p:txBody>
      </p:sp>
      <p:sp>
        <p:nvSpPr>
          <p:cNvPr id="3" name="İçerik Yer Tutucusu 2"/>
          <p:cNvSpPr>
            <a:spLocks noGrp="1"/>
          </p:cNvSpPr>
          <p:nvPr>
            <p:ph idx="1"/>
          </p:nvPr>
        </p:nvSpPr>
        <p:spPr/>
        <p:txBody>
          <a:bodyPr>
            <a:normAutofit/>
          </a:bodyPr>
          <a:lstStyle/>
          <a:p>
            <a:r>
              <a:rPr lang="tr-TR" sz="2800" dirty="0" smtClean="0"/>
              <a:t>Ekonomik </a:t>
            </a:r>
            <a:r>
              <a:rPr lang="tr-TR" sz="2800" dirty="0"/>
              <a:t>faaliyetlerin temeli ve zenginliğin kaynağı üretimdir. Çiftçiler, memurlar ve işçiler değişik ortamlarda üretim olayını gerçekleştirmektedir. Yeni bir mamul meydana getirmek üretimdir. Örneğin buğday, otomobil, ilaç üretmek gibi. Bir malın faydasını artırmak için yapılan çalışmalar da üretimdir. Bir araca yakıt tasarrufu sağlayacak bir aletin takılması gibi</a:t>
            </a:r>
            <a:r>
              <a:rPr lang="tr-TR" sz="2800" dirty="0" smtClean="0"/>
              <a:t>.</a:t>
            </a:r>
            <a:endParaRPr lang="tr-TR" sz="2800" dirty="0"/>
          </a:p>
        </p:txBody>
      </p:sp>
    </p:spTree>
    <p:extLst>
      <p:ext uri="{BB962C8B-B14F-4D97-AF65-F5344CB8AC3E}">
        <p14:creationId xmlns:p14="http://schemas.microsoft.com/office/powerpoint/2010/main" val="3744722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SARF </a:t>
            </a:r>
            <a:r>
              <a:rPr lang="tr-TR" b="1" dirty="0" smtClean="0"/>
              <a:t>MALZEMELERİ</a:t>
            </a:r>
            <a:endParaRPr lang="tr-TR" dirty="0"/>
          </a:p>
        </p:txBody>
      </p:sp>
      <p:sp>
        <p:nvSpPr>
          <p:cNvPr id="3" name="İçerik Yer Tutucusu 2"/>
          <p:cNvSpPr>
            <a:spLocks noGrp="1"/>
          </p:cNvSpPr>
          <p:nvPr>
            <p:ph idx="1"/>
          </p:nvPr>
        </p:nvSpPr>
        <p:spPr/>
        <p:txBody>
          <a:bodyPr/>
          <a:lstStyle/>
          <a:p>
            <a:r>
              <a:rPr lang="tr-TR" b="1" dirty="0"/>
              <a:t>SARF MALZEMELERİ</a:t>
            </a:r>
          </a:p>
          <a:p>
            <a:r>
              <a:rPr lang="tr-TR" dirty="0"/>
              <a:t>Yapılacak veya satışı söz konusu malzemelerin müşteriye sunulması sırasında üreticiye veya satış yapacak kişilere yardımcı malzemelerin tümüne sarf malzeme denir.</a:t>
            </a:r>
          </a:p>
          <a:p>
            <a:endParaRPr lang="tr-TR" dirty="0"/>
          </a:p>
        </p:txBody>
      </p:sp>
    </p:spTree>
    <p:extLst>
      <p:ext uri="{BB962C8B-B14F-4D97-AF65-F5344CB8AC3E}">
        <p14:creationId xmlns:p14="http://schemas.microsoft.com/office/powerpoint/2010/main" val="3663663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Kasa Malzemeleri</a:t>
            </a:r>
          </a:p>
        </p:txBody>
      </p:sp>
      <p:sp>
        <p:nvSpPr>
          <p:cNvPr id="3" name="İçerik Yer Tutucusu 2"/>
          <p:cNvSpPr>
            <a:spLocks noGrp="1"/>
          </p:cNvSpPr>
          <p:nvPr>
            <p:ph idx="1"/>
          </p:nvPr>
        </p:nvSpPr>
        <p:spPr/>
        <p:txBody>
          <a:bodyPr>
            <a:normAutofit/>
          </a:bodyPr>
          <a:lstStyle/>
          <a:p>
            <a:r>
              <a:rPr lang="tr-TR" sz="2800" dirty="0" smtClean="0"/>
              <a:t>Kasa </a:t>
            </a:r>
            <a:r>
              <a:rPr lang="tr-TR" sz="2800" dirty="0"/>
              <a:t>malzemeleri, kullanılan para veya yazar kasanın içeriğine göre değişmektedir. Ama genel olarak kasa malzemeleri; temizlik bezi, yedek kasa anahtarı, kasanın dış koruma örtüsü, herhangi bir temizleyici materyal, yedek fiş rulosu, bozuk madeni veya kâğıt para, ürünlerin sunumunun yapıldığı barkod okuyucu, duruma göre işin </a:t>
            </a:r>
            <a:r>
              <a:rPr lang="tr-TR" sz="2800" dirty="0" err="1"/>
              <a:t>nevine</a:t>
            </a:r>
            <a:r>
              <a:rPr lang="tr-TR" sz="2800" dirty="0"/>
              <a:t> göre terazi, kalem, sahte para kontrolü yapan cihaz ve ambalajlama malzemelerinin kasanın yanında bulunması gerekir.</a:t>
            </a:r>
          </a:p>
        </p:txBody>
      </p:sp>
    </p:spTree>
    <p:extLst>
      <p:ext uri="{BB962C8B-B14F-4D97-AF65-F5344CB8AC3E}">
        <p14:creationId xmlns:p14="http://schemas.microsoft.com/office/powerpoint/2010/main" val="2883445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Temizlik Malzemeleri</a:t>
            </a:r>
          </a:p>
        </p:txBody>
      </p:sp>
      <p:sp>
        <p:nvSpPr>
          <p:cNvPr id="3" name="İçerik Yer Tutucusu 2"/>
          <p:cNvSpPr>
            <a:spLocks noGrp="1"/>
          </p:cNvSpPr>
          <p:nvPr>
            <p:ph idx="1"/>
          </p:nvPr>
        </p:nvSpPr>
        <p:spPr/>
        <p:txBody>
          <a:bodyPr>
            <a:normAutofit/>
          </a:bodyPr>
          <a:lstStyle/>
          <a:p>
            <a:r>
              <a:rPr lang="tr-TR" sz="2800" dirty="0" smtClean="0"/>
              <a:t>Ofiste </a:t>
            </a:r>
            <a:r>
              <a:rPr lang="tr-TR" sz="2800" dirty="0"/>
              <a:t>kullanılan malzemelerin bozulmasının en önemli sebebi tozlardır. Kâğıt tozları, silgi kırıntıları, mekân temizliğinde çıkan toz, çevre faktörleri makinelerin içine girerek hareketli parçaların arasına sıkışır ve onların rahat çalışmasını önler</a:t>
            </a:r>
            <a:r>
              <a:rPr lang="tr-TR" sz="2800" dirty="0" smtClean="0"/>
              <a:t>.</a:t>
            </a:r>
            <a:endParaRPr lang="tr-TR" sz="2800" dirty="0"/>
          </a:p>
        </p:txBody>
      </p:sp>
    </p:spTree>
    <p:extLst>
      <p:ext uri="{BB962C8B-B14F-4D97-AF65-F5344CB8AC3E}">
        <p14:creationId xmlns:p14="http://schemas.microsoft.com/office/powerpoint/2010/main" val="3782357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Temizlik Malzemeleri</a:t>
            </a:r>
          </a:p>
        </p:txBody>
      </p:sp>
      <p:sp>
        <p:nvSpPr>
          <p:cNvPr id="3" name="İçerik Yer Tutucusu 2"/>
          <p:cNvSpPr>
            <a:spLocks noGrp="1"/>
          </p:cNvSpPr>
          <p:nvPr>
            <p:ph idx="1"/>
          </p:nvPr>
        </p:nvSpPr>
        <p:spPr/>
        <p:txBody>
          <a:bodyPr>
            <a:normAutofit/>
          </a:bodyPr>
          <a:lstStyle/>
          <a:p>
            <a:r>
              <a:rPr lang="tr-TR" sz="2800" dirty="0"/>
              <a:t>Tozlar, elektronik makinelerde, elektrik bağlantı yerlerine girerek, akımın geçişini engeller. Temiz olmayan bir makinede çalışırken ellerimiz, yüzümüz, elbisemiz kirlenir. Kirli bir iş ortamında temiz iş çıkarmak oldukça zordur, hatta mümkün değildir</a:t>
            </a:r>
            <a:r>
              <a:rPr lang="tr-TR" sz="2800" dirty="0" smtClean="0"/>
              <a:t>.</a:t>
            </a:r>
            <a:endParaRPr lang="tr-TR" sz="2800" dirty="0"/>
          </a:p>
        </p:txBody>
      </p:sp>
    </p:spTree>
    <p:extLst>
      <p:ext uri="{BB962C8B-B14F-4D97-AF65-F5344CB8AC3E}">
        <p14:creationId xmlns:p14="http://schemas.microsoft.com/office/powerpoint/2010/main" val="4250817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Temizlik Malzemeleri</a:t>
            </a:r>
          </a:p>
        </p:txBody>
      </p:sp>
      <p:sp>
        <p:nvSpPr>
          <p:cNvPr id="3" name="İçerik Yer Tutucusu 2"/>
          <p:cNvSpPr>
            <a:spLocks noGrp="1"/>
          </p:cNvSpPr>
          <p:nvPr>
            <p:ph idx="1"/>
          </p:nvPr>
        </p:nvSpPr>
        <p:spPr/>
        <p:txBody>
          <a:bodyPr>
            <a:normAutofit/>
          </a:bodyPr>
          <a:lstStyle/>
          <a:p>
            <a:r>
              <a:rPr lang="tr-TR" sz="2800" dirty="0"/>
              <a:t>Kullanılması gereken temizlik malzemeleri aşağıda sıralanmıştır:</a:t>
            </a:r>
          </a:p>
          <a:p>
            <a:pPr lvl="1"/>
            <a:r>
              <a:rPr lang="tr-TR" sz="2700" dirty="0"/>
              <a:t>Temizlik bezi (yumuşak ve tüysüz)</a:t>
            </a:r>
          </a:p>
          <a:p>
            <a:pPr lvl="1"/>
            <a:r>
              <a:rPr lang="tr-TR" sz="2700" dirty="0"/>
              <a:t>Yumuşak fırça</a:t>
            </a:r>
          </a:p>
          <a:p>
            <a:pPr lvl="1"/>
            <a:r>
              <a:rPr lang="tr-TR" sz="2700" dirty="0"/>
              <a:t>Sert fırça</a:t>
            </a:r>
          </a:p>
          <a:p>
            <a:pPr lvl="1"/>
            <a:r>
              <a:rPr lang="tr-TR" sz="2700" dirty="0"/>
              <a:t>İspirto (saf alkol veya kolonya da olabilir)</a:t>
            </a:r>
          </a:p>
          <a:p>
            <a:pPr lvl="1"/>
            <a:r>
              <a:rPr lang="tr-TR" sz="2700" dirty="0" err="1"/>
              <a:t>Kontakt</a:t>
            </a:r>
            <a:r>
              <a:rPr lang="tr-TR" sz="2700" dirty="0"/>
              <a:t> (yağlı-yağsız) </a:t>
            </a:r>
            <a:r>
              <a:rPr lang="tr-TR" sz="2700" dirty="0" smtClean="0"/>
              <a:t>sprey</a:t>
            </a:r>
            <a:endParaRPr lang="tr-TR" sz="2800" dirty="0"/>
          </a:p>
        </p:txBody>
      </p:sp>
    </p:spTree>
    <p:extLst>
      <p:ext uri="{BB962C8B-B14F-4D97-AF65-F5344CB8AC3E}">
        <p14:creationId xmlns:p14="http://schemas.microsoft.com/office/powerpoint/2010/main" val="1538725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Temizlik Malzemeleri</a:t>
            </a:r>
          </a:p>
        </p:txBody>
      </p:sp>
      <p:sp>
        <p:nvSpPr>
          <p:cNvPr id="3" name="İçerik Yer Tutucusu 2"/>
          <p:cNvSpPr>
            <a:spLocks noGrp="1"/>
          </p:cNvSpPr>
          <p:nvPr>
            <p:ph idx="1"/>
          </p:nvPr>
        </p:nvSpPr>
        <p:spPr/>
        <p:txBody>
          <a:bodyPr>
            <a:normAutofit lnSpcReduction="10000"/>
          </a:bodyPr>
          <a:lstStyle/>
          <a:p>
            <a:pPr lvl="1"/>
            <a:r>
              <a:rPr lang="tr-TR" sz="2700" dirty="0"/>
              <a:t>Basınçlı hava (hava </a:t>
            </a:r>
            <a:r>
              <a:rPr lang="tr-TR" sz="2700" dirty="0" err="1"/>
              <a:t>komprosörü</a:t>
            </a:r>
            <a:r>
              <a:rPr lang="tr-TR" sz="2700" dirty="0"/>
              <a:t>, basınçlı hava spreyi veya el pompası)</a:t>
            </a:r>
          </a:p>
          <a:p>
            <a:pPr lvl="1"/>
            <a:r>
              <a:rPr lang="tr-TR" sz="2700" dirty="0"/>
              <a:t>Dış yüzey temizleme spreyi</a:t>
            </a:r>
          </a:p>
          <a:p>
            <a:pPr lvl="1"/>
            <a:r>
              <a:rPr lang="tr-TR" sz="2700" dirty="0" err="1"/>
              <a:t>Antistatik</a:t>
            </a:r>
            <a:r>
              <a:rPr lang="tr-TR" sz="2700" dirty="0"/>
              <a:t> sprey</a:t>
            </a:r>
          </a:p>
          <a:p>
            <a:pPr lvl="1"/>
            <a:r>
              <a:rPr lang="tr-TR" sz="2700" dirty="0" err="1"/>
              <a:t>Camsil</a:t>
            </a:r>
            <a:r>
              <a:rPr lang="tr-TR" sz="2700" dirty="0"/>
              <a:t>, yer ve yüzey temizleyicileri</a:t>
            </a:r>
          </a:p>
          <a:p>
            <a:pPr lvl="1"/>
            <a:r>
              <a:rPr lang="tr-TR" sz="2700" dirty="0"/>
              <a:t>Faraş, </a:t>
            </a:r>
            <a:r>
              <a:rPr lang="tr-TR" sz="2700" dirty="0" err="1"/>
              <a:t>süperge</a:t>
            </a:r>
            <a:r>
              <a:rPr lang="tr-TR" sz="2700" dirty="0"/>
              <a:t> (elektrikli veya manuel)</a:t>
            </a:r>
          </a:p>
          <a:p>
            <a:pPr lvl="1"/>
            <a:r>
              <a:rPr lang="tr-TR" sz="2700" dirty="0" err="1"/>
              <a:t>Çekpas</a:t>
            </a:r>
            <a:r>
              <a:rPr lang="tr-TR" sz="2700" dirty="0"/>
              <a:t> ve paspas gibi materyaller</a:t>
            </a:r>
            <a:endParaRPr lang="tr-TR" sz="3100" dirty="0"/>
          </a:p>
          <a:p>
            <a:r>
              <a:rPr lang="tr-TR" sz="2800" dirty="0"/>
              <a:t>Bu sayılanların çalışılan ortamda hijyen olması ve ürünün daha iyi sergilenmesi ve sunulması için bulunması </a:t>
            </a:r>
            <a:r>
              <a:rPr lang="tr-TR" sz="2800" dirty="0" smtClean="0"/>
              <a:t>gereklidir.</a:t>
            </a:r>
            <a:endParaRPr lang="tr-TR" sz="2800" dirty="0"/>
          </a:p>
        </p:txBody>
      </p:sp>
    </p:spTree>
    <p:extLst>
      <p:ext uri="{BB962C8B-B14F-4D97-AF65-F5344CB8AC3E}">
        <p14:creationId xmlns:p14="http://schemas.microsoft.com/office/powerpoint/2010/main" val="626754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Promosyon Malzemeleri</a:t>
            </a:r>
          </a:p>
        </p:txBody>
      </p:sp>
      <p:sp>
        <p:nvSpPr>
          <p:cNvPr id="3" name="İçerik Yer Tutucusu 2"/>
          <p:cNvSpPr>
            <a:spLocks noGrp="1"/>
          </p:cNvSpPr>
          <p:nvPr>
            <p:ph idx="1"/>
          </p:nvPr>
        </p:nvSpPr>
        <p:spPr/>
        <p:txBody>
          <a:bodyPr>
            <a:normAutofit/>
          </a:bodyPr>
          <a:lstStyle/>
          <a:p>
            <a:r>
              <a:rPr lang="tr-TR" sz="2800" dirty="0" smtClean="0"/>
              <a:t>İşletme</a:t>
            </a:r>
            <a:r>
              <a:rPr lang="tr-TR" sz="2800" dirty="0"/>
              <a:t>, müşteri kazanmak ve var olan müşterileri korumak </a:t>
            </a:r>
            <a:r>
              <a:rPr lang="tr-TR" sz="2800" dirty="0" err="1"/>
              <a:t>elbetteki</a:t>
            </a:r>
            <a:r>
              <a:rPr lang="tr-TR" sz="2800" dirty="0"/>
              <a:t> müşterilerle olan ilişkilerin geliştirilmesine bağlıdır. Müşterilerle olan ilişkiler geliştikçe mevcut müşterilerimizde bir artış olacak ve müşteri memnuniyeti de en üst düzeye çıkarılacaktır</a:t>
            </a:r>
            <a:r>
              <a:rPr lang="tr-TR" sz="2800" dirty="0" smtClean="0"/>
              <a:t>.</a:t>
            </a:r>
            <a:endParaRPr lang="tr-TR" sz="2800" dirty="0"/>
          </a:p>
        </p:txBody>
      </p:sp>
    </p:spTree>
    <p:extLst>
      <p:ext uri="{BB962C8B-B14F-4D97-AF65-F5344CB8AC3E}">
        <p14:creationId xmlns:p14="http://schemas.microsoft.com/office/powerpoint/2010/main" val="2031965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Promosyon Malzemeleri</a:t>
            </a:r>
          </a:p>
        </p:txBody>
      </p:sp>
      <p:sp>
        <p:nvSpPr>
          <p:cNvPr id="3" name="İçerik Yer Tutucusu 2"/>
          <p:cNvSpPr>
            <a:spLocks noGrp="1"/>
          </p:cNvSpPr>
          <p:nvPr>
            <p:ph idx="1"/>
          </p:nvPr>
        </p:nvSpPr>
        <p:spPr/>
        <p:txBody>
          <a:bodyPr>
            <a:normAutofit/>
          </a:bodyPr>
          <a:lstStyle/>
          <a:p>
            <a:pPr lvl="1"/>
            <a:r>
              <a:rPr lang="tr-TR" dirty="0" err="1"/>
              <a:t>Müsteriyi</a:t>
            </a:r>
            <a:r>
              <a:rPr lang="tr-TR" dirty="0"/>
              <a:t> Teşvik</a:t>
            </a:r>
          </a:p>
          <a:p>
            <a:pPr lvl="2"/>
            <a:r>
              <a:rPr lang="tr-TR" dirty="0" smtClean="0"/>
              <a:t>Üretilen mal ve hizmetleri piyasaya sürmede başarılı olabilmek için tüketicilerin istek ve ihtiyaçlarını bilmek gerekir. Kısaca genel kural olan arz ve talebin ne olacağını</a:t>
            </a:r>
            <a:r>
              <a:rPr lang="tr-TR" dirty="0"/>
              <a:t>, nasıl oluşacağını tahmin etmek gerekir. Pazarlamacının görevi daima talep yaratmaktır. İşletmeler ise yaratılan bu talebi gidermek için mal ve hizmet üretip piyasaya arz etmekle görevlidir. Görülüyor ki talep de arz da çoğu zaman kendiliğinden doğmuyor. Tüketicileri satın almaya hazırlamak için birtakım itici güçler, araçlar kullanılarak dürtülerin harekete geçirilmesi ve bu suretle talebin yaratılması üretim için çok </a:t>
            </a:r>
            <a:r>
              <a:rPr lang="tr-TR" dirty="0" smtClean="0"/>
              <a:t>önemlidir</a:t>
            </a:r>
            <a:r>
              <a:rPr lang="tr-TR" dirty="0"/>
              <a:t>.</a:t>
            </a:r>
          </a:p>
        </p:txBody>
      </p:sp>
    </p:spTree>
    <p:extLst>
      <p:ext uri="{BB962C8B-B14F-4D97-AF65-F5344CB8AC3E}">
        <p14:creationId xmlns:p14="http://schemas.microsoft.com/office/powerpoint/2010/main" val="4184826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Promosyon Malzemeleri</a:t>
            </a:r>
          </a:p>
        </p:txBody>
      </p:sp>
      <p:sp>
        <p:nvSpPr>
          <p:cNvPr id="3" name="İçerik Yer Tutucusu 2"/>
          <p:cNvSpPr>
            <a:spLocks noGrp="1"/>
          </p:cNvSpPr>
          <p:nvPr>
            <p:ph idx="1"/>
          </p:nvPr>
        </p:nvSpPr>
        <p:spPr/>
        <p:txBody>
          <a:bodyPr>
            <a:normAutofit lnSpcReduction="10000"/>
          </a:bodyPr>
          <a:lstStyle/>
          <a:p>
            <a:pPr lvl="1"/>
            <a:r>
              <a:rPr lang="tr-TR" dirty="0"/>
              <a:t>Müşteriyi teşvik etmede kullanılan promosyon yöntemleri şunlardır</a:t>
            </a:r>
            <a:r>
              <a:rPr lang="tr-TR" dirty="0" smtClean="0"/>
              <a:t>:</a:t>
            </a:r>
            <a:endParaRPr lang="tr-TR" sz="3000" dirty="0"/>
          </a:p>
          <a:p>
            <a:pPr lvl="2"/>
            <a:r>
              <a:rPr lang="tr-TR" dirty="0"/>
              <a:t>Kupon dağıtımı</a:t>
            </a:r>
          </a:p>
          <a:p>
            <a:pPr lvl="2"/>
            <a:r>
              <a:rPr lang="tr-TR" dirty="0"/>
              <a:t>Armağanlar</a:t>
            </a:r>
          </a:p>
          <a:p>
            <a:pPr lvl="2"/>
            <a:r>
              <a:rPr lang="tr-TR" dirty="0"/>
              <a:t>Gösteriler</a:t>
            </a:r>
          </a:p>
          <a:p>
            <a:pPr lvl="2"/>
            <a:r>
              <a:rPr lang="tr-TR" dirty="0"/>
              <a:t>Örnek ürün dağıtımı</a:t>
            </a:r>
          </a:p>
          <a:p>
            <a:pPr lvl="2"/>
            <a:r>
              <a:rPr lang="tr-TR" dirty="0"/>
              <a:t>Piyango ve yarışmalar Promosyonun genel amaçları şunlardır:</a:t>
            </a:r>
          </a:p>
          <a:p>
            <a:pPr lvl="3"/>
            <a:r>
              <a:rPr lang="tr-TR" dirty="0"/>
              <a:t>Yeni müşterileri çekmek</a:t>
            </a:r>
          </a:p>
          <a:p>
            <a:pPr lvl="3"/>
            <a:r>
              <a:rPr lang="tr-TR" dirty="0"/>
              <a:t>Yeni ürünleri tanıtmak ve satışlarını geliştirmek</a:t>
            </a:r>
          </a:p>
          <a:p>
            <a:pPr lvl="3"/>
            <a:r>
              <a:rPr lang="tr-TR" dirty="0"/>
              <a:t>Tutunmuş bir markanın satın alma sıklığını ya da miktarını artırmak</a:t>
            </a:r>
          </a:p>
          <a:p>
            <a:pPr lvl="3"/>
            <a:r>
              <a:rPr lang="tr-TR" dirty="0"/>
              <a:t>Eski müşterileri daha çok kullanmaya </a:t>
            </a:r>
            <a:r>
              <a:rPr lang="tr-TR" dirty="0" smtClean="0"/>
              <a:t>özendirmek</a:t>
            </a:r>
            <a:endParaRPr lang="tr-TR" dirty="0"/>
          </a:p>
        </p:txBody>
      </p:sp>
    </p:spTree>
    <p:extLst>
      <p:ext uri="{BB962C8B-B14F-4D97-AF65-F5344CB8AC3E}">
        <p14:creationId xmlns:p14="http://schemas.microsoft.com/office/powerpoint/2010/main" val="39343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Promosyon Malzemeleri</a:t>
            </a:r>
          </a:p>
        </p:txBody>
      </p:sp>
      <p:sp>
        <p:nvSpPr>
          <p:cNvPr id="3" name="İçerik Yer Tutucusu 2"/>
          <p:cNvSpPr>
            <a:spLocks noGrp="1"/>
          </p:cNvSpPr>
          <p:nvPr>
            <p:ph idx="1"/>
          </p:nvPr>
        </p:nvSpPr>
        <p:spPr/>
        <p:txBody>
          <a:bodyPr>
            <a:normAutofit/>
          </a:bodyPr>
          <a:lstStyle/>
          <a:p>
            <a:pPr lvl="3"/>
            <a:r>
              <a:rPr lang="tr-TR" dirty="0"/>
              <a:t>Satış noktalarına daha çok müşteri çekmek</a:t>
            </a:r>
          </a:p>
          <a:p>
            <a:pPr lvl="3"/>
            <a:r>
              <a:rPr lang="tr-TR" dirty="0"/>
              <a:t>Satışlardaki dalgalanmaları ortadan kaldırmak</a:t>
            </a:r>
          </a:p>
          <a:p>
            <a:pPr lvl="3"/>
            <a:r>
              <a:rPr lang="tr-TR" dirty="0"/>
              <a:t>Stok maliyetlerinin bir kısmını aracılara devretmek</a:t>
            </a:r>
          </a:p>
          <a:p>
            <a:pPr lvl="3"/>
            <a:r>
              <a:rPr lang="tr-TR" dirty="0"/>
              <a:t>Rakiplerin rekabetini aşmak</a:t>
            </a:r>
          </a:p>
          <a:p>
            <a:pPr lvl="3"/>
            <a:r>
              <a:rPr lang="tr-TR" dirty="0"/>
              <a:t>Teşhir yerlerini ve satış noktalarını ele geçirmek</a:t>
            </a:r>
          </a:p>
          <a:p>
            <a:pPr lvl="3"/>
            <a:r>
              <a:rPr lang="tr-TR" dirty="0"/>
              <a:t>Rakip marka bağlılıklarını </a:t>
            </a:r>
            <a:r>
              <a:rPr lang="tr-TR" dirty="0" smtClean="0"/>
              <a:t>yıkmak</a:t>
            </a:r>
            <a:endParaRPr lang="tr-TR" dirty="0"/>
          </a:p>
        </p:txBody>
      </p:sp>
    </p:spTree>
    <p:extLst>
      <p:ext uri="{BB962C8B-B14F-4D97-AF65-F5344CB8AC3E}">
        <p14:creationId xmlns:p14="http://schemas.microsoft.com/office/powerpoint/2010/main" val="399783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Üretilen Ürünün </a:t>
            </a:r>
            <a:r>
              <a:rPr lang="tr-TR" dirty="0" smtClean="0"/>
              <a:t>Niteliği</a:t>
            </a:r>
            <a:endParaRPr lang="tr-TR" dirty="0"/>
          </a:p>
        </p:txBody>
      </p:sp>
      <p:sp>
        <p:nvSpPr>
          <p:cNvPr id="3" name="İçerik Yer Tutucusu 2"/>
          <p:cNvSpPr>
            <a:spLocks noGrp="1"/>
          </p:cNvSpPr>
          <p:nvPr>
            <p:ph idx="1"/>
          </p:nvPr>
        </p:nvSpPr>
        <p:spPr/>
        <p:txBody>
          <a:bodyPr>
            <a:normAutofit/>
          </a:bodyPr>
          <a:lstStyle/>
          <a:p>
            <a:r>
              <a:rPr lang="tr-TR" sz="2800" dirty="0"/>
              <a:t> </a:t>
            </a:r>
            <a:r>
              <a:rPr lang="tr-TR" sz="2800" dirty="0" smtClean="0"/>
              <a:t>Mevcut </a:t>
            </a:r>
            <a:r>
              <a:rPr lang="tr-TR" sz="2800" dirty="0"/>
              <a:t>bir mala yeni bir şekil ve görünüm kazandırmak da üretimdir. Örneğin paketlemek, ambalajlamak, tamir etmek gibi. Doktorun, öğretmenin, komisyoncunun hizmeti de üretimdir. O hâlde üretim: yeni bir fayda meydana getirmek veya malların mevcut faydasını artırmaktır</a:t>
            </a:r>
            <a:r>
              <a:rPr lang="tr-TR" sz="2800" dirty="0" smtClean="0"/>
              <a:t>.</a:t>
            </a:r>
          </a:p>
          <a:p>
            <a:r>
              <a:rPr lang="tr-TR" sz="2800" dirty="0"/>
              <a:t>Üretim faktörleri (girdiler) kullanılarak belirli bir işlemden sonra üretim (hâsıla) </a:t>
            </a:r>
            <a:r>
              <a:rPr lang="tr-TR" sz="2800" dirty="0" smtClean="0"/>
              <a:t>gerçekleştirilir.</a:t>
            </a:r>
            <a:endParaRPr lang="tr-TR" sz="2800" dirty="0"/>
          </a:p>
        </p:txBody>
      </p:sp>
    </p:spTree>
    <p:extLst>
      <p:ext uri="{BB962C8B-B14F-4D97-AF65-F5344CB8AC3E}">
        <p14:creationId xmlns:p14="http://schemas.microsoft.com/office/powerpoint/2010/main" val="3481625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Promosyon Malzemeleri</a:t>
            </a:r>
          </a:p>
        </p:txBody>
      </p:sp>
      <p:sp>
        <p:nvSpPr>
          <p:cNvPr id="3" name="İçerik Yer Tutucusu 2"/>
          <p:cNvSpPr>
            <a:spLocks noGrp="1"/>
          </p:cNvSpPr>
          <p:nvPr>
            <p:ph idx="1"/>
          </p:nvPr>
        </p:nvSpPr>
        <p:spPr/>
        <p:txBody>
          <a:bodyPr>
            <a:normAutofit fontScale="77500" lnSpcReduction="20000"/>
          </a:bodyPr>
          <a:lstStyle/>
          <a:p>
            <a:pPr lvl="1"/>
            <a:r>
              <a:rPr lang="tr-TR" sz="3400" dirty="0"/>
              <a:t>Kupon </a:t>
            </a:r>
            <a:r>
              <a:rPr lang="tr-TR" sz="3400" dirty="0" smtClean="0"/>
              <a:t>Dağıtımı</a:t>
            </a:r>
            <a:endParaRPr lang="tr-TR" sz="3400" dirty="0"/>
          </a:p>
          <a:p>
            <a:pPr lvl="2"/>
            <a:r>
              <a:rPr lang="tr-TR" sz="3100" dirty="0"/>
              <a:t>Kuponlar, alışveriş yapan tüketici ya da müşterilere reklamla ya da elden ele verilen ve yapılan alışverişi kanıtlayan bir nevi belgedir. Bu kuponlara sahip  olan müşteri, bir markayı ya da bir alışverişi belirli ölçüde ucuza yapar ya da bu kupon karşılığında belirli miktarda bir malı ücret ödemeden alır. Bu yöntem, sadece üretici işletmelerce değil; aracılar tarafından da uygulanabilmektedir. Bu kuponların müşteri çekmede etkili olabilmesi için, malın satın alınmasında fiyatın önemli bir role sahip olması gerekir. Ancak satın almada fiyat dışı faktörlerin etkili olması durumunda, kupon uygulamalarının ne ölçüde başarılı olacağı tartışılır</a:t>
            </a:r>
            <a:r>
              <a:rPr lang="tr-TR" sz="3100" dirty="0" smtClean="0"/>
              <a:t>.</a:t>
            </a:r>
            <a:endParaRPr lang="tr-TR" sz="3600" dirty="0"/>
          </a:p>
          <a:p>
            <a:endParaRPr lang="tr-TR" sz="3600" dirty="0" smtClean="0"/>
          </a:p>
        </p:txBody>
      </p:sp>
    </p:spTree>
    <p:extLst>
      <p:ext uri="{BB962C8B-B14F-4D97-AF65-F5344CB8AC3E}">
        <p14:creationId xmlns:p14="http://schemas.microsoft.com/office/powerpoint/2010/main" val="3906449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Promosyon Malzemeleri</a:t>
            </a:r>
          </a:p>
        </p:txBody>
      </p:sp>
      <p:sp>
        <p:nvSpPr>
          <p:cNvPr id="3" name="İçerik Yer Tutucusu 2"/>
          <p:cNvSpPr>
            <a:spLocks noGrp="1"/>
          </p:cNvSpPr>
          <p:nvPr>
            <p:ph idx="1"/>
          </p:nvPr>
        </p:nvSpPr>
        <p:spPr/>
        <p:txBody>
          <a:bodyPr>
            <a:normAutofit/>
          </a:bodyPr>
          <a:lstStyle/>
          <a:p>
            <a:pPr lvl="2"/>
            <a:r>
              <a:rPr lang="tr-TR" dirty="0" smtClean="0"/>
              <a:t>Kupon </a:t>
            </a:r>
            <a:r>
              <a:rPr lang="tr-TR" dirty="0"/>
              <a:t>uygulamaları şu yararların sağlanmasını hedefler</a:t>
            </a:r>
            <a:r>
              <a:rPr lang="tr-TR" dirty="0" smtClean="0"/>
              <a:t>:</a:t>
            </a:r>
            <a:endParaRPr lang="tr-TR" sz="2700" dirty="0"/>
          </a:p>
          <a:p>
            <a:pPr lvl="3"/>
            <a:r>
              <a:rPr lang="tr-TR" dirty="0"/>
              <a:t>Yeni ya da geliştirilmiş mal ya da hizmetlerin denenmesini sağlamak</a:t>
            </a:r>
          </a:p>
          <a:p>
            <a:pPr lvl="3"/>
            <a:r>
              <a:rPr lang="tr-TR" dirty="0"/>
              <a:t>Tüketiciyi harekete geçirerek marka bağlılığı yaratmak</a:t>
            </a:r>
          </a:p>
          <a:p>
            <a:pPr lvl="3"/>
            <a:r>
              <a:rPr lang="tr-TR" dirty="0"/>
              <a:t>Fiyat indirimlerini gözleyerek rakiplerin tepkisinden uzak kalmak</a:t>
            </a:r>
          </a:p>
          <a:p>
            <a:pPr lvl="3"/>
            <a:r>
              <a:rPr lang="tr-TR" dirty="0"/>
              <a:t>Seçici talep </a:t>
            </a:r>
            <a:r>
              <a:rPr lang="tr-TR" dirty="0" smtClean="0"/>
              <a:t>yaratmak</a:t>
            </a:r>
            <a:r>
              <a:rPr lang="tr-TR" sz="2800" dirty="0"/>
              <a:t/>
            </a:r>
            <a:br>
              <a:rPr lang="tr-TR" sz="2800" dirty="0"/>
            </a:br>
            <a:r>
              <a:rPr lang="tr-TR" sz="2000" dirty="0"/>
              <a:t> </a:t>
            </a:r>
            <a:endParaRPr lang="tr-TR" sz="2800" dirty="0"/>
          </a:p>
        </p:txBody>
      </p:sp>
    </p:spTree>
    <p:extLst>
      <p:ext uri="{BB962C8B-B14F-4D97-AF65-F5344CB8AC3E}">
        <p14:creationId xmlns:p14="http://schemas.microsoft.com/office/powerpoint/2010/main" val="187545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Promosyon Malzemeleri</a:t>
            </a:r>
          </a:p>
        </p:txBody>
      </p:sp>
      <p:sp>
        <p:nvSpPr>
          <p:cNvPr id="3" name="İçerik Yer Tutucusu 2"/>
          <p:cNvSpPr>
            <a:spLocks noGrp="1"/>
          </p:cNvSpPr>
          <p:nvPr>
            <p:ph idx="1"/>
          </p:nvPr>
        </p:nvSpPr>
        <p:spPr/>
        <p:txBody>
          <a:bodyPr>
            <a:normAutofit/>
          </a:bodyPr>
          <a:lstStyle/>
          <a:p>
            <a:pPr lvl="1"/>
            <a:r>
              <a:rPr lang="tr-TR" dirty="0"/>
              <a:t>Armağanlar</a:t>
            </a:r>
          </a:p>
          <a:p>
            <a:pPr lvl="2"/>
            <a:r>
              <a:rPr lang="tr-TR" dirty="0" smtClean="0"/>
              <a:t>Armağanlar</a:t>
            </a:r>
            <a:r>
              <a:rPr lang="tr-TR" dirty="0"/>
              <a:t>, tüketici ya da alıcıların yaptıkları satın almalar için ticari işletmeler tarafından kendilerine verilen hediyelerdir. Ya ürün paketinde bulunurlar ya da üründen ayrı olarak paketlenirler. Bu yöntem bazen aracılara yönelik, bazen de tüketicilere yönelik olarak kullanılır</a:t>
            </a:r>
            <a:r>
              <a:rPr lang="tr-TR" dirty="0" smtClean="0"/>
              <a:t>.</a:t>
            </a:r>
            <a:endParaRPr lang="tr-TR" sz="3200" dirty="0"/>
          </a:p>
          <a:p>
            <a:pPr lvl="2"/>
            <a:r>
              <a:rPr lang="tr-TR" dirty="0"/>
              <a:t>Armağanlar da kuponlar gibi bir nevi fiyat gizlemedir. İşletmeler fiyat  indirimine yönelecek olsalar, rakipleri tarafından hemen izlenirler. Ayrıca fiyat indirimi yapsalar, daha sonra fiyat artırmaları gerektiğinde bunu kolay kolay yapamazlar. Çünkü öteki işletmeler fiyat yükseltmezlerse, fiyatı yükselten işletme güç durumda kalabilir</a:t>
            </a:r>
            <a:r>
              <a:rPr lang="tr-TR" dirty="0" smtClean="0"/>
              <a:t>.</a:t>
            </a:r>
            <a:endParaRPr lang="tr-TR" dirty="0"/>
          </a:p>
        </p:txBody>
      </p:sp>
    </p:spTree>
    <p:extLst>
      <p:ext uri="{BB962C8B-B14F-4D97-AF65-F5344CB8AC3E}">
        <p14:creationId xmlns:p14="http://schemas.microsoft.com/office/powerpoint/2010/main" val="3022196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Promosyon Malzemeleri</a:t>
            </a:r>
            <a:endParaRPr lang="tr-TR" dirty="0"/>
          </a:p>
        </p:txBody>
      </p:sp>
      <p:sp>
        <p:nvSpPr>
          <p:cNvPr id="3" name="İçerik Yer Tutucusu 2"/>
          <p:cNvSpPr>
            <a:spLocks noGrp="1"/>
          </p:cNvSpPr>
          <p:nvPr>
            <p:ph idx="1"/>
          </p:nvPr>
        </p:nvSpPr>
        <p:spPr/>
        <p:txBody>
          <a:bodyPr/>
          <a:lstStyle/>
          <a:p>
            <a:pPr lvl="1"/>
            <a:r>
              <a:rPr lang="tr-TR" smtClean="0"/>
              <a:t>Gösteriler</a:t>
            </a:r>
          </a:p>
          <a:p>
            <a:pPr lvl="2"/>
            <a:r>
              <a:rPr lang="tr-TR" smtClean="0"/>
              <a:t>Gösteriler, malların tanıtılmalarını ve denenmelerini sağlamak, tüketimlerini özendirmek amacıyla düzenlenir. Çok gösterişli olması yüksek maliyetlere neden olmakta ve bu yüzden sıkça kulanılmamaktadır. Üretici işletmeler, gösterileri çok değişik biçimlerde uygular. Bazen lüks bir eğlence yeri, bazen bir stadyum, bazen de büyük bir perakendeci işletmesi gösteri yeri olarak seçilir. Perakendeci işletmeler gösterilerini genellikle kendi yerlerinde yapar.</a:t>
            </a:r>
            <a:endParaRPr lang="tr-TR" dirty="0"/>
          </a:p>
        </p:txBody>
      </p:sp>
    </p:spTree>
    <p:extLst>
      <p:ext uri="{BB962C8B-B14F-4D97-AF65-F5344CB8AC3E}">
        <p14:creationId xmlns:p14="http://schemas.microsoft.com/office/powerpoint/2010/main" val="3318632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Promosyon Malzemeleri</a:t>
            </a:r>
          </a:p>
        </p:txBody>
      </p:sp>
      <p:sp>
        <p:nvSpPr>
          <p:cNvPr id="3" name="İçerik Yer Tutucusu 2"/>
          <p:cNvSpPr>
            <a:spLocks noGrp="1"/>
          </p:cNvSpPr>
          <p:nvPr>
            <p:ph idx="1"/>
          </p:nvPr>
        </p:nvSpPr>
        <p:spPr/>
        <p:txBody>
          <a:bodyPr>
            <a:normAutofit/>
          </a:bodyPr>
          <a:lstStyle/>
          <a:p>
            <a:pPr lvl="1"/>
            <a:r>
              <a:rPr lang="tr-TR" dirty="0"/>
              <a:t>Örnek Ürün Dağıtımı</a:t>
            </a:r>
          </a:p>
          <a:p>
            <a:pPr lvl="2"/>
            <a:r>
              <a:rPr lang="tr-TR" dirty="0" smtClean="0"/>
              <a:t>Yeni bir ürünün piyasaya çıkarılışında, bir ürün değişikliğinin tanıtılmasında ve mevcut bir ürünün yeni pazarlara sokulmasında uygulanan yaygın bir yöntemdir. Ürünün özellik ve avantajları reklam ile kolay anlatılamadığı durumlarda bu yönteme sık sık başvurulur.</a:t>
            </a:r>
            <a:endParaRPr lang="tr-TR" sz="2800" dirty="0" smtClean="0"/>
          </a:p>
          <a:p>
            <a:pPr lvl="2"/>
            <a:r>
              <a:rPr lang="tr-TR" dirty="0" smtClean="0"/>
              <a:t>Esas malın; koku, tat, bileşim gibi ambalajı dâhil tüm özelliklerini yansıtacak ve kullanılacak biçimde hazırlanmış küçük örneği, ev dolaşılarak dağıtılacağı gibi çok kullanılan sokaklara, yerlere ve belli günlerde uçaklarla atılarak ilgi çekilir.</a:t>
            </a:r>
          </a:p>
        </p:txBody>
      </p:sp>
    </p:spTree>
    <p:extLst>
      <p:ext uri="{BB962C8B-B14F-4D97-AF65-F5344CB8AC3E}">
        <p14:creationId xmlns:p14="http://schemas.microsoft.com/office/powerpoint/2010/main" val="65571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Promosyon Malzemeleri</a:t>
            </a:r>
          </a:p>
        </p:txBody>
      </p:sp>
      <p:sp>
        <p:nvSpPr>
          <p:cNvPr id="3" name="İçerik Yer Tutucusu 2"/>
          <p:cNvSpPr>
            <a:spLocks noGrp="1"/>
          </p:cNvSpPr>
          <p:nvPr>
            <p:ph idx="1"/>
          </p:nvPr>
        </p:nvSpPr>
        <p:spPr/>
        <p:txBody>
          <a:bodyPr>
            <a:normAutofit lnSpcReduction="10000"/>
          </a:bodyPr>
          <a:lstStyle/>
          <a:p>
            <a:pPr lvl="2"/>
            <a:r>
              <a:rPr lang="tr-TR" dirty="0"/>
              <a:t>Tüketiciler, tanımadığı bir ürünü veya markayı satın alıp parasını riske etmek istemez. Örnek dağıtım, bu rizikoyu ortadan kaldırıp tüketicinin ürünü denemesini sağlar. Beğenmesi hâlinde, esas ürünü almaya başlar. Bu yöntem daha çok bazı gıda maddelerinde ve temizlik ürünleri tanıtımında kullanılmaktadır. Örnek dağıtımda esas olan, ürünün orijinalini dağıtmaktır. Ancak gerek dağıtımın zorluğu, gerek maliyetinin yüksek oluşu nedeniyle ürünün özel hazırlanmış ambalajlarla ufak bir örneğini dağıtmak usul olmuştur. Örnek dağıtımını planlarken, hedef tüketici kitlesinin    iyi belirlenmesi ve onlara örneği ulaştıracak en ekonomik ve etkili aracın isabetli seçilmesi ev ürünlerinde uygulanmaktadır. Bu arada örnek dağıtımın çevresinde yapacağı reklam etkisi de unutulmamalıdır</a:t>
            </a:r>
            <a:r>
              <a:rPr lang="tr-TR" dirty="0" smtClean="0"/>
              <a:t>.</a:t>
            </a:r>
            <a:endParaRPr lang="tr-TR" dirty="0"/>
          </a:p>
        </p:txBody>
      </p:sp>
    </p:spTree>
    <p:extLst>
      <p:ext uri="{BB962C8B-B14F-4D97-AF65-F5344CB8AC3E}">
        <p14:creationId xmlns:p14="http://schemas.microsoft.com/office/powerpoint/2010/main" val="4187752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Promosyon Malzemeleri</a:t>
            </a:r>
          </a:p>
        </p:txBody>
      </p:sp>
      <p:sp>
        <p:nvSpPr>
          <p:cNvPr id="3" name="İçerik Yer Tutucusu 2"/>
          <p:cNvSpPr>
            <a:spLocks noGrp="1"/>
          </p:cNvSpPr>
          <p:nvPr>
            <p:ph idx="1"/>
          </p:nvPr>
        </p:nvSpPr>
        <p:spPr/>
        <p:txBody>
          <a:bodyPr>
            <a:normAutofit/>
          </a:bodyPr>
          <a:lstStyle/>
          <a:p>
            <a:pPr lvl="1"/>
            <a:r>
              <a:rPr lang="tr-TR" dirty="0"/>
              <a:t>Piyango ve Yarışmalar</a:t>
            </a:r>
          </a:p>
          <a:p>
            <a:pPr lvl="2"/>
            <a:r>
              <a:rPr lang="tr-TR" dirty="0" smtClean="0"/>
              <a:t>Yeni tüketicilere ürünü denetlemek, reklâmını okutmak veya temposunu değiştirmek istendiğinde, piyango ve yarışma türü satış promosyonlarına başvurulur. Piyango, hemen her ülkede halka inen ve ilgi çeken bir tanıtma aracıdır. İnsan psikolojisinden kaynaklanan piyango tutkusu, kazanma duygumuzu daima canlı tutar. “Ya çıkarsa” güdüsü, insanın talih oyunlarına sıcak bakmasına, piyangoya yaklaşmasına neden olur. Tüketici, kazanabileceği malı veya değeri önceden bilir. Çünkü piyangoyu tertipleyen kuruluş, vereceği malı veya değeri ilan etmiştir. Ama kazanma olasılığı hesabına girmez, </a:t>
            </a:r>
            <a:r>
              <a:rPr lang="tr-TR" dirty="0" err="1" smtClean="0"/>
              <a:t>sadece”ya</a:t>
            </a:r>
            <a:r>
              <a:rPr lang="tr-TR" dirty="0" smtClean="0"/>
              <a:t> çıkarsa” ümidiyle çekiliş gününü özlemle bekler.</a:t>
            </a:r>
            <a:r>
              <a:rPr lang="tr-TR" sz="2800" dirty="0"/>
              <a:t> </a:t>
            </a:r>
          </a:p>
        </p:txBody>
      </p:sp>
    </p:spTree>
    <p:extLst>
      <p:ext uri="{BB962C8B-B14F-4D97-AF65-F5344CB8AC3E}">
        <p14:creationId xmlns:p14="http://schemas.microsoft.com/office/powerpoint/2010/main" val="4002177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Promosyon Malzemeleri</a:t>
            </a:r>
          </a:p>
        </p:txBody>
      </p:sp>
      <p:sp>
        <p:nvSpPr>
          <p:cNvPr id="3" name="İçerik Yer Tutucusu 2"/>
          <p:cNvSpPr>
            <a:spLocks noGrp="1"/>
          </p:cNvSpPr>
          <p:nvPr>
            <p:ph idx="1"/>
          </p:nvPr>
        </p:nvSpPr>
        <p:spPr/>
        <p:txBody>
          <a:bodyPr>
            <a:normAutofit lnSpcReduction="10000"/>
          </a:bodyPr>
          <a:lstStyle/>
          <a:p>
            <a:pPr lvl="2"/>
            <a:r>
              <a:rPr lang="tr-TR" dirty="0"/>
              <a:t>Piyango, belli bir giderle geniş bir tüketici kitlesine erişmek için ideal bir </a:t>
            </a:r>
            <a:r>
              <a:rPr lang="tr-TR" b="1" dirty="0"/>
              <a:t>promosyon </a:t>
            </a:r>
            <a:r>
              <a:rPr lang="tr-TR" dirty="0"/>
              <a:t>yöntemidir. Katılanların az bir bölümüne veya birden fazla armağan verileceğine ilişkin açıklamalar, insanların ilgi ve merakını artırır. Talihliler, değişik numaralamalarla belirlenebileceği gibi katılanlara veya aralarından seçilenlere sorular sorulmak suretiyle ve bir yarışma, eğlence ortamında, bilenler arasından bir seçim yapılarak belirlenir. Hangi tür piyango veya yarışma uygulanırsa uygulansın sonuçlar mutlaka açıklanmalı, tüketicilerin güvenine gölge düşürecek hareketlerden daima uzak kalınmalıdır. Piyango ve yarışma yöntemiyle ürünün denenmesini sağlamak ve bu suretle satışlarını artırmak, ancak </a:t>
            </a:r>
            <a:r>
              <a:rPr lang="tr-TR" b="1" dirty="0"/>
              <a:t>promosyon </a:t>
            </a:r>
            <a:r>
              <a:rPr lang="tr-TR" dirty="0"/>
              <a:t>veya amaca uygun bir reklam ile desteklendiği sürece mümkün </a:t>
            </a:r>
            <a:r>
              <a:rPr lang="tr-TR" dirty="0" smtClean="0"/>
              <a:t>olabilir</a:t>
            </a:r>
            <a:r>
              <a:rPr lang="tr-TR" dirty="0"/>
              <a:t>.</a:t>
            </a:r>
          </a:p>
        </p:txBody>
      </p:sp>
    </p:spTree>
    <p:extLst>
      <p:ext uri="{BB962C8B-B14F-4D97-AF65-F5344CB8AC3E}">
        <p14:creationId xmlns:p14="http://schemas.microsoft.com/office/powerpoint/2010/main" val="1017458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Demirbaş Sarf Malzemeleri</a:t>
            </a:r>
          </a:p>
        </p:txBody>
      </p:sp>
      <p:sp>
        <p:nvSpPr>
          <p:cNvPr id="3" name="İçerik Yer Tutucusu 2"/>
          <p:cNvSpPr>
            <a:spLocks noGrp="1"/>
          </p:cNvSpPr>
          <p:nvPr>
            <p:ph idx="1"/>
          </p:nvPr>
        </p:nvSpPr>
        <p:spPr/>
        <p:txBody>
          <a:bodyPr>
            <a:normAutofit/>
          </a:bodyPr>
          <a:lstStyle/>
          <a:p>
            <a:r>
              <a:rPr lang="tr-TR" sz="2800" b="1" dirty="0"/>
              <a:t> </a:t>
            </a:r>
            <a:r>
              <a:rPr lang="tr-TR" sz="2800" dirty="0" smtClean="0"/>
              <a:t>Demirbaş malzemeleri </a:t>
            </a:r>
            <a:r>
              <a:rPr lang="tr-TR" sz="2800" dirty="0"/>
              <a:t>işletmenin elinde bulunan taşınmayan duran varlıkları arasında yer alır. Yaptığımız işin </a:t>
            </a:r>
            <a:r>
              <a:rPr lang="tr-TR" sz="2800" dirty="0" smtClean="0"/>
              <a:t>nev'ine </a:t>
            </a:r>
            <a:r>
              <a:rPr lang="tr-TR" sz="2800" dirty="0"/>
              <a:t>göre elimizin altında sağlam, müşterinin dikkatini çekebilen, ikna ve alıcı hissi uyandıran sarf malzeme kullanılırsa müşteri memnuniyeti de artacaktır. Kullanılan veya sürekli tüketilen sarf malzemeler yenilenmeli, bilgi ise güncellenmelidir.</a:t>
            </a:r>
          </a:p>
        </p:txBody>
      </p:sp>
    </p:spTree>
    <p:extLst>
      <p:ext uri="{BB962C8B-B14F-4D97-AF65-F5344CB8AC3E}">
        <p14:creationId xmlns:p14="http://schemas.microsoft.com/office/powerpoint/2010/main" val="1448438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ÜRÜN HAZIRLAMA</a:t>
            </a:r>
          </a:p>
        </p:txBody>
      </p:sp>
      <p:sp>
        <p:nvSpPr>
          <p:cNvPr id="3" name="İçerik Yer Tutucusu 2"/>
          <p:cNvSpPr>
            <a:spLocks noGrp="1"/>
          </p:cNvSpPr>
          <p:nvPr>
            <p:ph idx="1"/>
          </p:nvPr>
        </p:nvSpPr>
        <p:spPr/>
        <p:txBody>
          <a:bodyPr>
            <a:normAutofit/>
          </a:bodyPr>
          <a:lstStyle/>
          <a:p>
            <a:r>
              <a:rPr lang="tr-TR" sz="2800" b="1" dirty="0"/>
              <a:t> ÜRÜN HAZIRLAMA</a:t>
            </a:r>
          </a:p>
          <a:p>
            <a:r>
              <a:rPr lang="tr-TR" sz="2800" dirty="0"/>
              <a:t>Ürün hazırlamak için aşağıdaki bilgilere ihtiyaç vardır.</a:t>
            </a:r>
          </a:p>
        </p:txBody>
      </p:sp>
    </p:spTree>
    <p:extLst>
      <p:ext uri="{BB962C8B-B14F-4D97-AF65-F5344CB8AC3E}">
        <p14:creationId xmlns:p14="http://schemas.microsoft.com/office/powerpoint/2010/main" val="160557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Üretilen Ürünün </a:t>
            </a:r>
            <a:r>
              <a:rPr lang="tr-TR" dirty="0" smtClean="0"/>
              <a:t>Niteliği</a:t>
            </a:r>
            <a:endParaRPr lang="tr-TR" dirty="0"/>
          </a:p>
        </p:txBody>
      </p:sp>
      <p:sp>
        <p:nvSpPr>
          <p:cNvPr id="3" name="İçerik Yer Tutucusu 2"/>
          <p:cNvSpPr>
            <a:spLocks noGrp="1"/>
          </p:cNvSpPr>
          <p:nvPr>
            <p:ph idx="1"/>
          </p:nvPr>
        </p:nvSpPr>
        <p:spPr/>
        <p:txBody>
          <a:bodyPr>
            <a:normAutofit/>
          </a:bodyPr>
          <a:lstStyle/>
          <a:p>
            <a:r>
              <a:rPr lang="tr-TR" sz="2800" dirty="0" smtClean="0"/>
              <a:t>Toplumların </a:t>
            </a:r>
            <a:r>
              <a:rPr lang="tr-TR" sz="2800" dirty="0"/>
              <a:t>gelişmişlik ve refah düzeyi, yapılan üretimle yakından ilişkilidir. Bir ülke ekonomisi için üretim, canlılarda hayatı sağlayan kan gibidir. Doğal ve diğer kaynakların yerinde ve zamanında kullanılmasıyla gerçekleştirilen yeterli düzeyde üretim, ekonominin sağlıklı bir şekilde işlemesi ve gelişmesi için şarttır. İnsan gereksinimlerinin doğa tarafından eksiksiz olarak karşılanamaması, üretimi zorunlu kılmıştır. </a:t>
            </a:r>
          </a:p>
        </p:txBody>
      </p:sp>
    </p:spTree>
    <p:extLst>
      <p:ext uri="{BB962C8B-B14F-4D97-AF65-F5344CB8AC3E}">
        <p14:creationId xmlns:p14="http://schemas.microsoft.com/office/powerpoint/2010/main" val="510749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Tasnif </a:t>
            </a:r>
            <a:r>
              <a:rPr lang="tr-TR" dirty="0" smtClean="0"/>
              <a:t>Bilgisi</a:t>
            </a:r>
            <a:endParaRPr lang="tr-TR" dirty="0"/>
          </a:p>
        </p:txBody>
      </p:sp>
      <p:sp>
        <p:nvSpPr>
          <p:cNvPr id="3" name="İçerik Yer Tutucusu 2"/>
          <p:cNvSpPr>
            <a:spLocks noGrp="1"/>
          </p:cNvSpPr>
          <p:nvPr>
            <p:ph idx="1"/>
          </p:nvPr>
        </p:nvSpPr>
        <p:spPr/>
        <p:txBody>
          <a:bodyPr>
            <a:normAutofit/>
          </a:bodyPr>
          <a:lstStyle/>
          <a:p>
            <a:r>
              <a:rPr lang="tr-TR" sz="2800" dirty="0" smtClean="0"/>
              <a:t>Talep </a:t>
            </a:r>
            <a:r>
              <a:rPr lang="tr-TR" sz="2800" dirty="0"/>
              <a:t>edilen veya istenen ürünü getirip, paketlemesini yapıp </a:t>
            </a:r>
            <a:r>
              <a:rPr lang="tr-TR" sz="2800" dirty="0" err="1"/>
              <a:t>müterinin</a:t>
            </a:r>
            <a:r>
              <a:rPr lang="tr-TR" sz="2800" dirty="0"/>
              <a:t> </a:t>
            </a:r>
            <a:r>
              <a:rPr lang="tr-TR" sz="2800" dirty="0" err="1"/>
              <a:t>isekleri</a:t>
            </a:r>
            <a:r>
              <a:rPr lang="tr-TR" sz="2800" dirty="0"/>
              <a:t> doğrultusunda hazırlamak gerekir. Grup, aralarında herhangi bir bakımdan ilgi ya da benzerlik bulunan ikiden çok unsurun oluşturduğu topluluktur. Satış elemanı ürünlerin gruplandırılmasını yaparken aşağıdaki noktalara dikkat etmelidir</a:t>
            </a:r>
            <a:r>
              <a:rPr lang="tr-TR" sz="2800" dirty="0" smtClean="0"/>
              <a:t>:</a:t>
            </a:r>
            <a:endParaRPr lang="tr-TR" sz="2800" dirty="0"/>
          </a:p>
        </p:txBody>
      </p:sp>
    </p:spTree>
    <p:extLst>
      <p:ext uri="{BB962C8B-B14F-4D97-AF65-F5344CB8AC3E}">
        <p14:creationId xmlns:p14="http://schemas.microsoft.com/office/powerpoint/2010/main" val="2679505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Tasnif </a:t>
            </a:r>
            <a:r>
              <a:rPr lang="tr-TR" dirty="0" smtClean="0"/>
              <a:t>Bilgisi</a:t>
            </a:r>
            <a:endParaRPr lang="tr-TR" dirty="0"/>
          </a:p>
        </p:txBody>
      </p:sp>
      <p:sp>
        <p:nvSpPr>
          <p:cNvPr id="3" name="İçerik Yer Tutucusu 2"/>
          <p:cNvSpPr>
            <a:spLocks noGrp="1"/>
          </p:cNvSpPr>
          <p:nvPr>
            <p:ph idx="1"/>
          </p:nvPr>
        </p:nvSpPr>
        <p:spPr/>
        <p:txBody>
          <a:bodyPr>
            <a:normAutofit fontScale="92500" lnSpcReduction="20000"/>
          </a:bodyPr>
          <a:lstStyle/>
          <a:p>
            <a:pPr lvl="1"/>
            <a:r>
              <a:rPr lang="tr-TR" sz="2700" dirty="0"/>
              <a:t>Modeli</a:t>
            </a:r>
          </a:p>
          <a:p>
            <a:pPr lvl="1"/>
            <a:r>
              <a:rPr lang="tr-TR" sz="2700" dirty="0"/>
              <a:t>Üretim, varsa son kullanma tarihi</a:t>
            </a:r>
          </a:p>
          <a:p>
            <a:pPr lvl="1"/>
            <a:r>
              <a:rPr lang="tr-TR" sz="2700" dirty="0"/>
              <a:t>Ham maddesi</a:t>
            </a:r>
          </a:p>
          <a:p>
            <a:pPr lvl="1"/>
            <a:r>
              <a:rPr lang="tr-TR" sz="2700" dirty="0" smtClean="0"/>
              <a:t>Renkleri</a:t>
            </a:r>
            <a:endParaRPr lang="tr-TR" sz="2700" dirty="0"/>
          </a:p>
          <a:p>
            <a:pPr lvl="1"/>
            <a:r>
              <a:rPr lang="tr-TR" sz="2700" dirty="0"/>
              <a:t>Fiziksel özellikleri</a:t>
            </a:r>
          </a:p>
          <a:p>
            <a:pPr lvl="1"/>
            <a:r>
              <a:rPr lang="tr-TR" sz="2700" dirty="0"/>
              <a:t>Fiyatı</a:t>
            </a:r>
          </a:p>
          <a:p>
            <a:pPr lvl="1"/>
            <a:r>
              <a:rPr lang="tr-TR" sz="2700" dirty="0"/>
              <a:t>Bakım kuralları</a:t>
            </a:r>
          </a:p>
          <a:p>
            <a:pPr lvl="1"/>
            <a:r>
              <a:rPr lang="tr-TR" sz="2700" dirty="0"/>
              <a:t>Nelerle kullanılabileceği</a:t>
            </a:r>
          </a:p>
          <a:p>
            <a:pPr lvl="1"/>
            <a:r>
              <a:rPr lang="tr-TR" sz="2700" dirty="0"/>
              <a:t>Sevkiyat koşulları</a:t>
            </a:r>
          </a:p>
          <a:p>
            <a:pPr lvl="1"/>
            <a:r>
              <a:rPr lang="tr-TR" sz="2700" dirty="0"/>
              <a:t>Üretildiği yer</a:t>
            </a:r>
          </a:p>
          <a:p>
            <a:pPr lvl="1"/>
            <a:r>
              <a:rPr lang="tr-TR" sz="2700" dirty="0"/>
              <a:t>Stoktaki </a:t>
            </a:r>
            <a:r>
              <a:rPr lang="tr-TR" sz="2700" dirty="0" smtClean="0"/>
              <a:t>ürünler</a:t>
            </a:r>
            <a:endParaRPr lang="tr-TR" sz="3100" dirty="0"/>
          </a:p>
          <a:p>
            <a:endParaRPr lang="tr-TR" dirty="0"/>
          </a:p>
        </p:txBody>
      </p:sp>
    </p:spTree>
    <p:extLst>
      <p:ext uri="{BB962C8B-B14F-4D97-AF65-F5344CB8AC3E}">
        <p14:creationId xmlns:p14="http://schemas.microsoft.com/office/powerpoint/2010/main" val="2815141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Tasnif </a:t>
            </a:r>
            <a:r>
              <a:rPr lang="tr-TR" dirty="0" smtClean="0"/>
              <a:t>Bilgisi</a:t>
            </a:r>
            <a:endParaRPr lang="tr-TR" dirty="0"/>
          </a:p>
        </p:txBody>
      </p:sp>
      <p:sp>
        <p:nvSpPr>
          <p:cNvPr id="3" name="İçerik Yer Tutucusu 2"/>
          <p:cNvSpPr>
            <a:spLocks noGrp="1"/>
          </p:cNvSpPr>
          <p:nvPr>
            <p:ph idx="1"/>
          </p:nvPr>
        </p:nvSpPr>
        <p:spPr/>
        <p:txBody>
          <a:bodyPr>
            <a:normAutofit/>
          </a:bodyPr>
          <a:lstStyle/>
          <a:p>
            <a:r>
              <a:rPr lang="tr-TR" sz="2800" dirty="0"/>
              <a:t>Ürün bir tek ya da gereksinmeyi karşılamak üzere tüketim kullanım ele geçirme veya dikkate alınması için bir piyasaya sunulan herhangi bir şeydir.</a:t>
            </a:r>
          </a:p>
        </p:txBody>
      </p:sp>
    </p:spTree>
    <p:extLst>
      <p:ext uri="{BB962C8B-B14F-4D97-AF65-F5344CB8AC3E}">
        <p14:creationId xmlns:p14="http://schemas.microsoft.com/office/powerpoint/2010/main" val="4068139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Ürüne İyi </a:t>
            </a:r>
            <a:r>
              <a:rPr lang="tr-TR" dirty="0" smtClean="0"/>
              <a:t>Davranma</a:t>
            </a:r>
            <a:endParaRPr lang="tr-TR" dirty="0"/>
          </a:p>
        </p:txBody>
      </p:sp>
      <p:sp>
        <p:nvSpPr>
          <p:cNvPr id="3" name="İçerik Yer Tutucusu 2"/>
          <p:cNvSpPr>
            <a:spLocks noGrp="1"/>
          </p:cNvSpPr>
          <p:nvPr>
            <p:ph idx="1"/>
          </p:nvPr>
        </p:nvSpPr>
        <p:spPr/>
        <p:txBody>
          <a:bodyPr>
            <a:normAutofit fontScale="92500" lnSpcReduction="20000"/>
          </a:bodyPr>
          <a:lstStyle/>
          <a:p>
            <a:r>
              <a:rPr lang="tr-TR" sz="2800" dirty="0" smtClean="0"/>
              <a:t>Hazırlanan </a:t>
            </a:r>
            <a:r>
              <a:rPr lang="tr-TR" sz="2800" dirty="0"/>
              <a:t>ürünün niteliğine ve içindekilere bağlı olarak taşınması, paketlenmesi de dâhil olmak üzere her şeyine dikkat edilmelidir. Satılan, üretilen ürünleri benimseyip severseniz o ürün hakkında istemeden bilgi sahibi olursunuz. Satış ve pazarlamasında da herhangi bir problem yaşamazsınız. Bir işletmenin yaşamını sürdürmesine sadece mevcut malları yetmemektedir. Çünkü mallar bir yandan hızla yaşlanırken, öte yandan da yeni teknolojik gelişmelerin saldırıları ile değer yitirmektedir. Bugünün rekabetini belirleyen faktörlerden biri, yeni mal ve hizmetlerdir. Bu nedenle pazarda yaşamını sürdürmek isteyen bir işletme er ya da geç yeni mallara yönelmek zorundadır</a:t>
            </a:r>
            <a:r>
              <a:rPr lang="tr-TR" sz="2800" dirty="0" smtClean="0"/>
              <a:t>.</a:t>
            </a:r>
            <a:endParaRPr lang="tr-TR" sz="2800" dirty="0"/>
          </a:p>
        </p:txBody>
      </p:sp>
    </p:spTree>
    <p:extLst>
      <p:ext uri="{BB962C8B-B14F-4D97-AF65-F5344CB8AC3E}">
        <p14:creationId xmlns:p14="http://schemas.microsoft.com/office/powerpoint/2010/main" val="3139293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Ürüne İyi </a:t>
            </a:r>
            <a:r>
              <a:rPr lang="tr-TR" dirty="0" smtClean="0"/>
              <a:t>Davranma</a:t>
            </a:r>
            <a:endParaRPr lang="tr-TR" dirty="0"/>
          </a:p>
        </p:txBody>
      </p:sp>
      <p:sp>
        <p:nvSpPr>
          <p:cNvPr id="3" name="İçerik Yer Tutucusu 2"/>
          <p:cNvSpPr>
            <a:spLocks noGrp="1"/>
          </p:cNvSpPr>
          <p:nvPr>
            <p:ph idx="1"/>
          </p:nvPr>
        </p:nvSpPr>
        <p:spPr/>
        <p:txBody>
          <a:bodyPr>
            <a:normAutofit fontScale="85000" lnSpcReduction="20000"/>
          </a:bodyPr>
          <a:lstStyle/>
          <a:p>
            <a:r>
              <a:rPr lang="tr-TR" sz="2800" dirty="0" smtClean="0"/>
              <a:t>Pazarlama </a:t>
            </a:r>
            <a:r>
              <a:rPr lang="tr-TR" sz="2800" dirty="0"/>
              <a:t>çabaları oldukça farklı açılardan eleştirilir. Bu eleştiride haklılık payı olanlar olduğu gibi, bir kısım eleştirilerin haksız yüklenmeler olduğu da söylenebilir. Pazarlamaya karşı olan eleştiriler üç başlık altında gruplanabilmektedir</a:t>
            </a:r>
            <a:r>
              <a:rPr lang="tr-TR" sz="2800" dirty="0" smtClean="0"/>
              <a:t>:</a:t>
            </a:r>
          </a:p>
          <a:p>
            <a:r>
              <a:rPr lang="tr-TR" sz="2800" dirty="0" smtClean="0"/>
              <a:t>Ürün ve pazarlamanın tüketiciler üzerindeki etkileriyle ilgili eleştiriler:</a:t>
            </a:r>
          </a:p>
          <a:p>
            <a:pPr lvl="1"/>
            <a:r>
              <a:rPr lang="tr-TR" sz="2700" dirty="0" smtClean="0"/>
              <a:t>Dağıtım, komisyon giderleri, reklam ve promosyon maliyetleri sonucu yükselen fiyatlar</a:t>
            </a:r>
          </a:p>
          <a:p>
            <a:pPr lvl="1"/>
            <a:r>
              <a:rPr lang="tr-TR" sz="2700" dirty="0" smtClean="0"/>
              <a:t>Fiyat</a:t>
            </a:r>
            <a:r>
              <a:rPr lang="tr-TR" sz="2700" dirty="0"/>
              <a:t>, promosyon ve ambalaj gibi unsurların aldatıcı uygulamalara dönüşmesi</a:t>
            </a:r>
          </a:p>
          <a:p>
            <a:pPr lvl="1"/>
            <a:r>
              <a:rPr lang="tr-TR" sz="2700" dirty="0"/>
              <a:t>Tüketicileri yanlış karara zorlayan yüksek baskılı satış </a:t>
            </a:r>
            <a:r>
              <a:rPr lang="tr-TR" sz="2700" dirty="0" smtClean="0"/>
              <a:t>uygulamaları</a:t>
            </a:r>
            <a:endParaRPr lang="tr-TR" sz="2700" dirty="0"/>
          </a:p>
        </p:txBody>
      </p:sp>
    </p:spTree>
    <p:extLst>
      <p:ext uri="{BB962C8B-B14F-4D97-AF65-F5344CB8AC3E}">
        <p14:creationId xmlns:p14="http://schemas.microsoft.com/office/powerpoint/2010/main" val="4229193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Ürüne İyi </a:t>
            </a:r>
            <a:r>
              <a:rPr lang="tr-TR" dirty="0" smtClean="0"/>
              <a:t>Davranma</a:t>
            </a:r>
            <a:endParaRPr lang="tr-TR" dirty="0"/>
          </a:p>
        </p:txBody>
      </p:sp>
      <p:sp>
        <p:nvSpPr>
          <p:cNvPr id="3" name="İçerik Yer Tutucusu 2"/>
          <p:cNvSpPr>
            <a:spLocks noGrp="1"/>
          </p:cNvSpPr>
          <p:nvPr>
            <p:ph idx="1"/>
          </p:nvPr>
        </p:nvSpPr>
        <p:spPr/>
        <p:txBody>
          <a:bodyPr>
            <a:normAutofit fontScale="77500" lnSpcReduction="20000"/>
          </a:bodyPr>
          <a:lstStyle/>
          <a:p>
            <a:pPr lvl="1"/>
            <a:r>
              <a:rPr lang="tr-TR" sz="2700" dirty="0"/>
              <a:t>Tüketicilere zarar verecek adi, kalitesiz ve güvensiz ürünler</a:t>
            </a:r>
          </a:p>
          <a:p>
            <a:pPr lvl="1"/>
            <a:r>
              <a:rPr lang="tr-TR" sz="2700" dirty="0"/>
              <a:t>Tüketicileri yeni ürünleri iade etmeye zorlayan planlı ürün eskitme uygulamaları</a:t>
            </a:r>
          </a:p>
          <a:p>
            <a:pPr lvl="1"/>
            <a:r>
              <a:rPr lang="tr-TR" sz="2700" dirty="0"/>
              <a:t>Azınlık kitle ve düşük gelire sahip hedef pazarlara daha düşük kaliteli mal ve hizmetler sunulması</a:t>
            </a:r>
          </a:p>
          <a:p>
            <a:pPr lvl="1"/>
            <a:r>
              <a:rPr lang="tr-TR" sz="2700" dirty="0"/>
              <a:t>Pazarlamanın toplum üzerindeki etkileriyle ilgili eleştiriler</a:t>
            </a:r>
          </a:p>
          <a:p>
            <a:pPr lvl="1"/>
            <a:r>
              <a:rPr lang="tr-TR" sz="2700" dirty="0"/>
              <a:t>İhtiyaç dışı ürünlere talebin yönlendirilmesi ve insanları sahip olduklarıyla değerlemeye yol açan aşırı maddeciliğe yol açması</a:t>
            </a:r>
          </a:p>
          <a:p>
            <a:pPr lvl="1"/>
            <a:r>
              <a:rPr lang="tr-TR" sz="2700" dirty="0"/>
              <a:t>Artan özel mal ve hizmetler karşısında sosyal ürünlerin azalması, buna karşılık sosyal ürünlerin fiyatlarının artması</a:t>
            </a:r>
          </a:p>
          <a:p>
            <a:pPr lvl="1"/>
            <a:r>
              <a:rPr lang="tr-TR" sz="2700" dirty="0"/>
              <a:t>Tüketim ve yaşam tarzlarının çok hızlı değişmesiyle oluşan kültürel kirlenme</a:t>
            </a:r>
          </a:p>
          <a:p>
            <a:pPr lvl="1"/>
            <a:r>
              <a:rPr lang="tr-TR" sz="2700" dirty="0"/>
              <a:t>Büyüyen işletmelerin daha fazla politik güce sahip </a:t>
            </a:r>
            <a:r>
              <a:rPr lang="tr-TR" sz="2700" dirty="0" smtClean="0"/>
              <a:t>olması</a:t>
            </a:r>
            <a:endParaRPr lang="tr-TR" sz="2700" dirty="0"/>
          </a:p>
        </p:txBody>
      </p:sp>
    </p:spTree>
    <p:extLst>
      <p:ext uri="{BB962C8B-B14F-4D97-AF65-F5344CB8AC3E}">
        <p14:creationId xmlns:p14="http://schemas.microsoft.com/office/powerpoint/2010/main" val="3291515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Ürünün Güvenlik Önlemleri</a:t>
            </a:r>
          </a:p>
        </p:txBody>
      </p:sp>
      <p:sp>
        <p:nvSpPr>
          <p:cNvPr id="3" name="İçerik Yer Tutucusu 2"/>
          <p:cNvSpPr>
            <a:spLocks noGrp="1"/>
          </p:cNvSpPr>
          <p:nvPr>
            <p:ph idx="1"/>
          </p:nvPr>
        </p:nvSpPr>
        <p:spPr/>
        <p:txBody>
          <a:bodyPr>
            <a:normAutofit fontScale="92500" lnSpcReduction="20000"/>
          </a:bodyPr>
          <a:lstStyle/>
          <a:p>
            <a:r>
              <a:rPr lang="tr-TR" sz="2800" dirty="0" smtClean="0"/>
              <a:t>İcat </a:t>
            </a:r>
            <a:r>
              <a:rPr lang="tr-TR" sz="2800" dirty="0"/>
              <a:t>anlamında yeni mallar, yüksek bilgi ve teknoloji gerektirdiği gibi, satış başarısı bakımından da zengin pazar gerektirir. Bu olanaklar ise gelişmiş ülkelerde bulunur. Bundan ötürü de icat anlamında yeni mallar genellikle gelişmiş ülkelerde ortaya çıkar. Buralarda denendikten sonra daha az zengin ülkelere doğru yayılır. Pazar için yeni olan mallar, başka pazarlarda denenmiş ve o pazarlarda başarılı olmuş mallardır. İşletme için yeni mal ise pazarda dolaşıp, işletme tarafından mal bileşimine yeni alınacak mal demektir. Pazar ve işletme için yeni olan mallara ilişkin bir araştırmada, l980 yılında son beş senede 6 yeni mal tipinin ortaya çıktığı belirlenmiştir</a:t>
            </a:r>
            <a:r>
              <a:rPr lang="tr-TR" sz="2800" dirty="0" smtClean="0"/>
              <a:t>.</a:t>
            </a:r>
            <a:endParaRPr lang="tr-TR" sz="2800" dirty="0"/>
          </a:p>
        </p:txBody>
      </p:sp>
    </p:spTree>
    <p:extLst>
      <p:ext uri="{BB962C8B-B14F-4D97-AF65-F5344CB8AC3E}">
        <p14:creationId xmlns:p14="http://schemas.microsoft.com/office/powerpoint/2010/main" val="4119530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Ürünün Güvenlik Önlemleri</a:t>
            </a:r>
          </a:p>
        </p:txBody>
      </p:sp>
      <p:sp>
        <p:nvSpPr>
          <p:cNvPr id="3" name="İçerik Yer Tutucusu 2"/>
          <p:cNvSpPr>
            <a:spLocks noGrp="1"/>
          </p:cNvSpPr>
          <p:nvPr>
            <p:ph idx="1"/>
          </p:nvPr>
        </p:nvSpPr>
        <p:spPr/>
        <p:txBody>
          <a:bodyPr>
            <a:normAutofit fontScale="77500" lnSpcReduction="20000"/>
          </a:bodyPr>
          <a:lstStyle/>
          <a:p>
            <a:r>
              <a:rPr lang="tr-TR" sz="2800" dirty="0" smtClean="0"/>
              <a:t>Yeni </a:t>
            </a:r>
            <a:r>
              <a:rPr lang="tr-TR" sz="2800" dirty="0"/>
              <a:t>mal geliştirme işi, oldukça riskli bir iştir. Araştırmalar, pazarda başarılı bir mal için 50–60 arasında yeni mal düşüncesinin yaratılması gerektiğini göstermektedir. Başka araştırmalarda da pazara sunulan mallardaki başarısızlık oranlarının %90’lara kadar vardığı görülmüştür. Bu nedenle yenilikler alanında öncü olan işletmeler, başarısızlık riskini azaltmak için örgütsel önlemler almaktadır. Bu önlemler; yeni mal yöneticiliği, yeni mal komiteleri, yeni mal şubeleri, yeni mal yürütme ekipleri kurmak ve bunların öngörülerinden yararlanmak olarak özetlenebilir</a:t>
            </a:r>
            <a:r>
              <a:rPr lang="tr-TR" sz="2800" dirty="0" smtClean="0"/>
              <a:t>.</a:t>
            </a:r>
            <a:r>
              <a:rPr lang="tr-TR" sz="2800" dirty="0"/>
              <a:t> </a:t>
            </a:r>
            <a:endParaRPr lang="tr-TR" sz="3200" dirty="0"/>
          </a:p>
          <a:p>
            <a:r>
              <a:rPr lang="tr-TR" sz="2800" dirty="0"/>
              <a:t>Gelişmiş ülke pazarlarında yapılan araştırmalarda, yeni mal geliştirmedeki başarısızlıkların tüketim mallarında % 40, endüstri mallarında %20 ve hizmetlerde %18 olduğu belirlenmiştir. Bunun pek çok nedeni olabilir</a:t>
            </a:r>
            <a:r>
              <a:rPr lang="tr-TR" sz="2800" dirty="0" smtClean="0"/>
              <a:t>:</a:t>
            </a:r>
            <a:endParaRPr lang="tr-TR" sz="2800" dirty="0"/>
          </a:p>
        </p:txBody>
      </p:sp>
    </p:spTree>
    <p:extLst>
      <p:ext uri="{BB962C8B-B14F-4D97-AF65-F5344CB8AC3E}">
        <p14:creationId xmlns:p14="http://schemas.microsoft.com/office/powerpoint/2010/main" val="29745558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Ürünün Güvenlik Önlemleri</a:t>
            </a:r>
          </a:p>
        </p:txBody>
      </p:sp>
      <p:sp>
        <p:nvSpPr>
          <p:cNvPr id="3" name="İçerik Yer Tutucusu 2"/>
          <p:cNvSpPr>
            <a:spLocks noGrp="1"/>
          </p:cNvSpPr>
          <p:nvPr>
            <p:ph idx="1"/>
          </p:nvPr>
        </p:nvSpPr>
        <p:spPr/>
        <p:txBody>
          <a:bodyPr>
            <a:normAutofit fontScale="85000" lnSpcReduction="20000"/>
          </a:bodyPr>
          <a:lstStyle/>
          <a:p>
            <a:r>
              <a:rPr lang="tr-TR" sz="2800" dirty="0"/>
              <a:t>Bu nedenlerden bazıları şöyle sıralanabilir</a:t>
            </a:r>
            <a:r>
              <a:rPr lang="tr-TR" sz="2800" dirty="0" smtClean="0"/>
              <a:t>:</a:t>
            </a:r>
            <a:endParaRPr lang="tr-TR" sz="2800" dirty="0"/>
          </a:p>
          <a:p>
            <a:pPr lvl="1"/>
            <a:r>
              <a:rPr lang="tr-TR" sz="2700" dirty="0"/>
              <a:t>Başarısız	pazarlama	araştırmaları,	tüketici	davranışları	ve	öteki	çevre faktörlerinin doğru değerlendirilmeyişi</a:t>
            </a:r>
          </a:p>
          <a:p>
            <a:pPr lvl="1"/>
            <a:r>
              <a:rPr lang="tr-TR" sz="2700" dirty="0"/>
              <a:t>Yeni ürünün tüketici güvenliği, çevre kirliliği vb. bakımlardan olumsuzluk taşıması</a:t>
            </a:r>
          </a:p>
          <a:p>
            <a:pPr lvl="1"/>
            <a:r>
              <a:rPr lang="tr-TR" sz="2700" dirty="0"/>
              <a:t>Yeni ürünün tüketicilerin tüketim sistemine uygun dizayn edilmemiş olması</a:t>
            </a:r>
          </a:p>
          <a:p>
            <a:pPr lvl="1"/>
            <a:r>
              <a:rPr lang="tr-TR" sz="2700" dirty="0"/>
              <a:t>Kaynak yetersizliğinden ötürü yeni ürün fikrinin teknolojik bakımdan geliştirilemeyişi</a:t>
            </a:r>
          </a:p>
          <a:p>
            <a:pPr lvl="1"/>
            <a:r>
              <a:rPr lang="tr-TR" sz="2700" dirty="0"/>
              <a:t>Yeni ürün fikrinin rakipler tarafından daha erken uygulamaya konmuş olması ya da daha üstün özelliklerde geliştirilmiş </a:t>
            </a:r>
            <a:r>
              <a:rPr lang="tr-TR" sz="2700" dirty="0" smtClean="0"/>
              <a:t>olması</a:t>
            </a:r>
            <a:endParaRPr lang="tr-TR" sz="2700" dirty="0"/>
          </a:p>
        </p:txBody>
      </p:sp>
    </p:spTree>
    <p:extLst>
      <p:ext uri="{BB962C8B-B14F-4D97-AF65-F5344CB8AC3E}">
        <p14:creationId xmlns:p14="http://schemas.microsoft.com/office/powerpoint/2010/main" val="13954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Ürünün Güvenlik Önlemleri</a:t>
            </a:r>
          </a:p>
        </p:txBody>
      </p:sp>
      <p:sp>
        <p:nvSpPr>
          <p:cNvPr id="3" name="İçerik Yer Tutucusu 2"/>
          <p:cNvSpPr>
            <a:spLocks noGrp="1"/>
          </p:cNvSpPr>
          <p:nvPr>
            <p:ph idx="1"/>
          </p:nvPr>
        </p:nvSpPr>
        <p:spPr/>
        <p:txBody>
          <a:bodyPr>
            <a:normAutofit/>
          </a:bodyPr>
          <a:lstStyle/>
          <a:p>
            <a:r>
              <a:rPr lang="tr-TR" sz="2800" dirty="0"/>
              <a:t>Ürünün güvenlik önlemleri ve pazarlamanın diğer işletmeler üzerindeki etkileriyle ilgili eleştiriler de şöyle sıralanabilir</a:t>
            </a:r>
            <a:r>
              <a:rPr lang="tr-TR" sz="2800" dirty="0" smtClean="0"/>
              <a:t>:</a:t>
            </a:r>
            <a:r>
              <a:rPr lang="tr-TR" sz="2800" dirty="0"/>
              <a:t> </a:t>
            </a:r>
            <a:endParaRPr lang="tr-TR" sz="3200" dirty="0"/>
          </a:p>
          <a:p>
            <a:pPr lvl="1"/>
            <a:r>
              <a:rPr lang="tr-TR" dirty="0"/>
              <a:t>Rekabet etme yerine, diğer firmaları ele geçirme ya da birleşme yoluyla rekabetin ortadan kaldırılması</a:t>
            </a:r>
          </a:p>
          <a:p>
            <a:pPr lvl="1"/>
            <a:r>
              <a:rPr lang="tr-TR" dirty="0"/>
              <a:t>Pazara girişi zorlaştırıcı giriş engellerinin özellikle küçük işletmeleri zor durumda bırakması</a:t>
            </a:r>
          </a:p>
          <a:p>
            <a:pPr lvl="1"/>
            <a:r>
              <a:rPr lang="tr-TR" dirty="0"/>
              <a:t>Fiyatların aşırı düşürülmesi, fiyat anlaşmaları, rakiplerin kötülenmesi vb. yollarla kırıcı rekabetin </a:t>
            </a:r>
            <a:r>
              <a:rPr lang="tr-TR" dirty="0" smtClean="0"/>
              <a:t>artması</a:t>
            </a:r>
            <a:endParaRPr lang="tr-TR" dirty="0"/>
          </a:p>
        </p:txBody>
      </p:sp>
    </p:spTree>
    <p:extLst>
      <p:ext uri="{BB962C8B-B14F-4D97-AF65-F5344CB8AC3E}">
        <p14:creationId xmlns:p14="http://schemas.microsoft.com/office/powerpoint/2010/main" val="732511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Üretilen Ürünün </a:t>
            </a:r>
            <a:r>
              <a:rPr lang="tr-TR" dirty="0" smtClean="0"/>
              <a:t>Niteliği</a:t>
            </a:r>
            <a:endParaRPr lang="tr-TR" dirty="0"/>
          </a:p>
        </p:txBody>
      </p:sp>
      <p:sp>
        <p:nvSpPr>
          <p:cNvPr id="3" name="İçerik Yer Tutucusu 2"/>
          <p:cNvSpPr>
            <a:spLocks noGrp="1"/>
          </p:cNvSpPr>
          <p:nvPr>
            <p:ph idx="1"/>
          </p:nvPr>
        </p:nvSpPr>
        <p:spPr/>
        <p:txBody>
          <a:bodyPr>
            <a:normAutofit/>
          </a:bodyPr>
          <a:lstStyle/>
          <a:p>
            <a:r>
              <a:rPr lang="tr-TR" sz="2800" dirty="0" smtClean="0"/>
              <a:t>Doğal </a:t>
            </a:r>
            <a:r>
              <a:rPr lang="tr-TR" sz="2800" dirty="0"/>
              <a:t>ve diğer kaynakların çok çeşitte ve ayrı yerlerde bulunması göz önünde bulundurulursa insanların gereksinimlerini karşılayabilmek için bu kaynakların toplanması ve bir değiştirme sürecine tabi tutulması gerekir. Bu durumda üretim doğal ve diğer kaynakların bir düzen içinde, planlı ve belirli bir amaç doğrultusunda bir araya getirilmesi ile ortaya yeni bir mal veya hizmetin çıkması sürecidir</a:t>
            </a:r>
            <a:r>
              <a:rPr lang="tr-TR" sz="2800" dirty="0" smtClean="0"/>
              <a:t>.</a:t>
            </a:r>
            <a:endParaRPr lang="tr-TR" sz="2800" dirty="0"/>
          </a:p>
        </p:txBody>
      </p:sp>
    </p:spTree>
    <p:extLst>
      <p:ext uri="{BB962C8B-B14F-4D97-AF65-F5344CB8AC3E}">
        <p14:creationId xmlns:p14="http://schemas.microsoft.com/office/powerpoint/2010/main" val="42111039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Ürünün Güvenlik Önlemleri</a:t>
            </a:r>
          </a:p>
        </p:txBody>
      </p:sp>
      <p:sp>
        <p:nvSpPr>
          <p:cNvPr id="3" name="İçerik Yer Tutucusu 2"/>
          <p:cNvSpPr>
            <a:spLocks noGrp="1"/>
          </p:cNvSpPr>
          <p:nvPr>
            <p:ph idx="1"/>
          </p:nvPr>
        </p:nvSpPr>
        <p:spPr/>
        <p:txBody>
          <a:bodyPr>
            <a:normAutofit fontScale="77500" lnSpcReduction="20000"/>
          </a:bodyPr>
          <a:lstStyle/>
          <a:p>
            <a:r>
              <a:rPr lang="tr-TR" sz="2800" dirty="0"/>
              <a:t>Yukarıda  sıralanan  ve  bunlara  ilave  edilebilecek  eleştiriler  karşısında pazarlamada sosyal sorumluluğa olan ihtiyaç her geçen gün artmaktadır. Pazarlamada sorumluluk kavramının gelişmesinde bir diğer etken ise pazarlamanın olumsuz bazı sonuçlarını  gidermek amacıyla ortaya çıkan pazarlama üzerindeki bireysel, kurumsal ve toplumsal baskılardır. Bunlar içinde özellikle tüketicinin ve çevrenin korunmasına yönelik hareketler pazarlamada sosyal sorumluluğun gelişmesini hızlandıran gelişmeler olmuştur. Pazarlamada sosyal sorumluluk ve ahlak bilincinin gelişmesinde en önemli baskı unsurunun tüketicinin korunmasına yönelik hareketler olduğu söylenebilir. Hatalı anlayışlar sonucu tüketiciyi aldatmaya ve ona zarar verici ürünlerin pazarda yer almasına tepki olarak gelişen hareketler, bugün pek çok ülkede yasal destekler bulmuştur</a:t>
            </a:r>
            <a:r>
              <a:rPr lang="tr-TR" sz="2800" dirty="0" smtClean="0"/>
              <a:t>.</a:t>
            </a:r>
            <a:endParaRPr lang="tr-TR" sz="2800" dirty="0"/>
          </a:p>
        </p:txBody>
      </p:sp>
    </p:spTree>
    <p:extLst>
      <p:ext uri="{BB962C8B-B14F-4D97-AF65-F5344CB8AC3E}">
        <p14:creationId xmlns:p14="http://schemas.microsoft.com/office/powerpoint/2010/main" val="23777606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Ürünün Güvenlik Önlemleri</a:t>
            </a:r>
          </a:p>
        </p:txBody>
      </p:sp>
      <p:sp>
        <p:nvSpPr>
          <p:cNvPr id="3" name="İçerik Yer Tutucusu 2"/>
          <p:cNvSpPr>
            <a:spLocks noGrp="1"/>
          </p:cNvSpPr>
          <p:nvPr>
            <p:ph idx="1"/>
          </p:nvPr>
        </p:nvSpPr>
        <p:spPr/>
        <p:txBody>
          <a:bodyPr>
            <a:normAutofit fontScale="77500" lnSpcReduction="20000"/>
          </a:bodyPr>
          <a:lstStyle/>
          <a:p>
            <a:endParaRPr lang="tr-TR" sz="2800" dirty="0"/>
          </a:p>
          <a:p>
            <a:r>
              <a:rPr lang="tr-TR" sz="2800" dirty="0"/>
              <a:t>Ülkemizde de daha önce belirtildiği üzere tüketicinin korunması hakkında kanun yürürlüktedir. Tüketicinin korunmasına yönelik hareketler sonucu bugün pek çok üretici ve tüketici, tüketicinin bilgilenme, eksik ve hatalı ürünü değiştirme, zararını tazmin ettirme, açıklama isteme vb. haklara sahip olduğunun bilincindedir.</a:t>
            </a:r>
          </a:p>
          <a:p>
            <a:r>
              <a:rPr lang="tr-TR" sz="2800" dirty="0" smtClean="0"/>
              <a:t>Konuyla </a:t>
            </a:r>
            <a:r>
              <a:rPr lang="tr-TR" sz="2800" dirty="0"/>
              <a:t>ilgili bireysel bilinçlenme yanında tüketicinin korunması amaçlı sivil örgütlenmeler ile Türk Standartları Enstitüsü gibi kamu organizasyonları da tüketicinin korunması ve dolayısıyla pazarlamada sosyal sorumluluğun gelişmesini zorlayıcı unsurlar olarak değerlendirilebilir. Her işletmenin; içinde bulunduğu bir yakın, bir de uzak çevresi vardır. Yakın çevre işletmenin kurulduğu yeri çevreleyen diğer işletmeler, komşu kuruluşlar ve diğer kişilerden oluşur</a:t>
            </a:r>
            <a:r>
              <a:rPr lang="tr-TR" sz="2800" dirty="0" smtClean="0"/>
              <a:t>.</a:t>
            </a:r>
            <a:endParaRPr lang="tr-TR" sz="2700" dirty="0"/>
          </a:p>
        </p:txBody>
      </p:sp>
    </p:spTree>
    <p:extLst>
      <p:ext uri="{BB962C8B-B14F-4D97-AF65-F5344CB8AC3E}">
        <p14:creationId xmlns:p14="http://schemas.microsoft.com/office/powerpoint/2010/main" val="839921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Ürünün Güvenlik Önlemleri</a:t>
            </a:r>
          </a:p>
        </p:txBody>
      </p:sp>
      <p:sp>
        <p:nvSpPr>
          <p:cNvPr id="3" name="İçerik Yer Tutucusu 2"/>
          <p:cNvSpPr>
            <a:spLocks noGrp="1"/>
          </p:cNvSpPr>
          <p:nvPr>
            <p:ph idx="1"/>
          </p:nvPr>
        </p:nvSpPr>
        <p:spPr/>
        <p:txBody>
          <a:bodyPr>
            <a:normAutofit fontScale="92500" lnSpcReduction="10000"/>
          </a:bodyPr>
          <a:lstStyle/>
          <a:p>
            <a:r>
              <a:rPr lang="tr-TR" sz="2800" dirty="0" smtClean="0"/>
              <a:t>İşletme</a:t>
            </a:r>
            <a:r>
              <a:rPr lang="tr-TR" sz="2800" dirty="0"/>
              <a:t>, özellikle yakın çevresiyle iyi ilişkiler kurmak zorundadır. İşletme, kabuğuna çekilerek çevreden kopuk yaşayamaz. Yakın çevreyle iş birliği her zaman kurulabilir. Yol,  su, elektrik gibi ortak sorunlar, ortak çabalarla giderilebilir. Firma, sıvı ve katı atıklarıyla yakın çevresine semt sakinlerine zarar vermekten kaçınmalıdır. Çevre sakinlerinin görüş, düşünce, öneri ve dilekleri dinlenmeli onlara firma konusunda bilgi vermekten ve iş birliği kurmaktan kaçınmamalıdır. Yakın çevrede olumlu bir yörünge yaratan güven ve sempati kazanan bir firma halkla ilişkilerde önemli bir amacı gerçekleştirmiş olur</a:t>
            </a:r>
            <a:r>
              <a:rPr lang="tr-TR" sz="2800" dirty="0" smtClean="0"/>
              <a:t>.</a:t>
            </a:r>
            <a:endParaRPr lang="tr-TR" sz="2800" dirty="0"/>
          </a:p>
        </p:txBody>
      </p:sp>
    </p:spTree>
    <p:extLst>
      <p:ext uri="{BB962C8B-B14F-4D97-AF65-F5344CB8AC3E}">
        <p14:creationId xmlns:p14="http://schemas.microsoft.com/office/powerpoint/2010/main" val="37902823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Ürünün Güvenlik Önlemleri</a:t>
            </a:r>
          </a:p>
        </p:txBody>
      </p:sp>
      <p:sp>
        <p:nvSpPr>
          <p:cNvPr id="3" name="İçerik Yer Tutucusu 2"/>
          <p:cNvSpPr>
            <a:spLocks noGrp="1"/>
          </p:cNvSpPr>
          <p:nvPr>
            <p:ph idx="1"/>
          </p:nvPr>
        </p:nvSpPr>
        <p:spPr/>
        <p:txBody>
          <a:bodyPr>
            <a:normAutofit fontScale="92500" lnSpcReduction="20000"/>
          </a:bodyPr>
          <a:lstStyle/>
          <a:p>
            <a:r>
              <a:rPr lang="tr-TR" sz="2800" dirty="0" smtClean="0"/>
              <a:t>İşletmelerin </a:t>
            </a:r>
            <a:r>
              <a:rPr lang="tr-TR" sz="2800" dirty="0"/>
              <a:t>uzak çevre içinde bölgesel ulusal ve uluslararası ilişkileri anlatılmak istenir. Firma, sanat ve kültür çevresiyle, sportif kuruluşlarla, sağlık kurumlarıyla ve çeşitli sosyal kuruluşlarla ilişkiler kurmalıdır. Örneğin bir kültür araştırması veya yarışması düzenlenebilir. İşletme adına spor dallarından bir veya bir kaçında takım kurulabilir,  firmanın adı bu yolla kamuoyuna duyurulur. Ayrıca sağlık ocakları, hastaneler, klinikler, kreşler açabilir ya da açılmasına katkıda bulunulabilir. Çeşitli derneklere vakıflara, depremzedelere ve beklenmedik doğal afetlere uğrayanlara yardımcı olunabilir. Daha doğrusu yardımcı olmalıdır</a:t>
            </a:r>
            <a:r>
              <a:rPr lang="tr-TR" sz="2800" dirty="0" smtClean="0"/>
              <a:t>.</a:t>
            </a:r>
            <a:endParaRPr lang="tr-TR" sz="2700" dirty="0"/>
          </a:p>
        </p:txBody>
      </p:sp>
    </p:spTree>
    <p:extLst>
      <p:ext uri="{BB962C8B-B14F-4D97-AF65-F5344CB8AC3E}">
        <p14:creationId xmlns:p14="http://schemas.microsoft.com/office/powerpoint/2010/main" val="2877878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SATIŞ BÖLGESİ</a:t>
            </a:r>
          </a:p>
        </p:txBody>
      </p:sp>
      <p:sp>
        <p:nvSpPr>
          <p:cNvPr id="3" name="İçerik Yer Tutucusu 2"/>
          <p:cNvSpPr>
            <a:spLocks noGrp="1"/>
          </p:cNvSpPr>
          <p:nvPr>
            <p:ph idx="1"/>
          </p:nvPr>
        </p:nvSpPr>
        <p:spPr/>
        <p:txBody>
          <a:bodyPr>
            <a:normAutofit/>
          </a:bodyPr>
          <a:lstStyle/>
          <a:p>
            <a:r>
              <a:rPr lang="tr-TR" sz="2800" b="1" dirty="0" smtClean="0"/>
              <a:t>SATIŞ BÖLGESİ</a:t>
            </a:r>
          </a:p>
          <a:p>
            <a:r>
              <a:rPr lang="tr-TR" sz="2800" dirty="0" smtClean="0"/>
              <a:t>Saklanmak </a:t>
            </a:r>
            <a:r>
              <a:rPr lang="tr-TR" sz="2800" dirty="0"/>
              <a:t>üzere ham madde, yarı mamul ve mamul maddelerin çeşitli amaçlarla değişik dönemler için tutulduğu sabit noktalardaki ürünlerdir. Saklanan üründen ne kadar olduğu iş yeri bünyesinde stok takip kartları açılmalı buna göre stokların takipleri sağlanmalıdır. İşverene her an stok bilgisi bu sistemde verilebilir. Eksilen ürünleri bu kart sayesinde görebiliriz.</a:t>
            </a:r>
          </a:p>
        </p:txBody>
      </p:sp>
    </p:spTree>
    <p:extLst>
      <p:ext uri="{BB962C8B-B14F-4D97-AF65-F5344CB8AC3E}">
        <p14:creationId xmlns:p14="http://schemas.microsoft.com/office/powerpoint/2010/main" val="23687537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Araştırma </a:t>
            </a:r>
            <a:r>
              <a:rPr lang="tr-TR" dirty="0" smtClean="0"/>
              <a:t>Bilgisi</a:t>
            </a:r>
            <a:endParaRPr lang="tr-TR" dirty="0"/>
          </a:p>
        </p:txBody>
      </p:sp>
      <p:sp>
        <p:nvSpPr>
          <p:cNvPr id="3" name="İçerik Yer Tutucusu 2"/>
          <p:cNvSpPr>
            <a:spLocks noGrp="1"/>
          </p:cNvSpPr>
          <p:nvPr>
            <p:ph idx="1"/>
          </p:nvPr>
        </p:nvSpPr>
        <p:spPr/>
        <p:txBody>
          <a:bodyPr>
            <a:normAutofit lnSpcReduction="10000"/>
          </a:bodyPr>
          <a:lstStyle/>
          <a:p>
            <a:r>
              <a:rPr lang="tr-TR" sz="2800" dirty="0" smtClean="0"/>
              <a:t>İnsanoğlunun </a:t>
            </a:r>
            <a:r>
              <a:rPr lang="tr-TR" sz="2800" dirty="0"/>
              <a:t>sahip olduğu en önemli duygulardan birisi de meraktır. Kişi merak ettiği konu hakkında bilgi toplamak ister. Bilgi toplamak için çeşitli yollara başvurulur. Bu yollardan </a:t>
            </a:r>
            <a:r>
              <a:rPr lang="tr-TR" sz="2800" dirty="0" err="1"/>
              <a:t>başlıcaları</a:t>
            </a:r>
            <a:r>
              <a:rPr lang="tr-TR" sz="2800" dirty="0"/>
              <a:t> şunlardır</a:t>
            </a:r>
            <a:r>
              <a:rPr lang="tr-TR" sz="2800" dirty="0" smtClean="0"/>
              <a:t>:</a:t>
            </a:r>
            <a:endParaRPr lang="tr-TR" sz="2800" dirty="0"/>
          </a:p>
          <a:p>
            <a:pPr lvl="1"/>
            <a:r>
              <a:rPr lang="tr-TR" sz="2700" dirty="0"/>
              <a:t>Bireysel yaşantılar</a:t>
            </a:r>
          </a:p>
          <a:p>
            <a:pPr lvl="1"/>
            <a:r>
              <a:rPr lang="tr-TR" sz="2700" dirty="0"/>
              <a:t>Otorite</a:t>
            </a:r>
          </a:p>
          <a:p>
            <a:pPr lvl="1"/>
            <a:r>
              <a:rPr lang="tr-TR" sz="2700" dirty="0"/>
              <a:t>Tümdengelim</a:t>
            </a:r>
          </a:p>
          <a:p>
            <a:pPr lvl="1"/>
            <a:r>
              <a:rPr lang="tr-TR" sz="2700" dirty="0"/>
              <a:t>Tümevarım</a:t>
            </a:r>
          </a:p>
          <a:p>
            <a:pPr lvl="1"/>
            <a:r>
              <a:rPr lang="tr-TR" sz="2700" dirty="0"/>
              <a:t>Bilimsel </a:t>
            </a:r>
            <a:r>
              <a:rPr lang="tr-TR" sz="2700" dirty="0" smtClean="0"/>
              <a:t>yöntem</a:t>
            </a:r>
            <a:endParaRPr lang="tr-TR" sz="2700" dirty="0"/>
          </a:p>
        </p:txBody>
      </p:sp>
    </p:spTree>
    <p:extLst>
      <p:ext uri="{BB962C8B-B14F-4D97-AF65-F5344CB8AC3E}">
        <p14:creationId xmlns:p14="http://schemas.microsoft.com/office/powerpoint/2010/main" val="5907384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Araştırma </a:t>
            </a:r>
            <a:r>
              <a:rPr lang="tr-TR" dirty="0" smtClean="0"/>
              <a:t>Bilgisi</a:t>
            </a:r>
            <a:endParaRPr lang="tr-TR" dirty="0"/>
          </a:p>
        </p:txBody>
      </p:sp>
      <p:sp>
        <p:nvSpPr>
          <p:cNvPr id="3" name="İçerik Yer Tutucusu 2"/>
          <p:cNvSpPr>
            <a:spLocks noGrp="1"/>
          </p:cNvSpPr>
          <p:nvPr>
            <p:ph idx="1"/>
          </p:nvPr>
        </p:nvSpPr>
        <p:spPr/>
        <p:txBody>
          <a:bodyPr>
            <a:normAutofit fontScale="92500" lnSpcReduction="20000"/>
          </a:bodyPr>
          <a:lstStyle/>
          <a:p>
            <a:r>
              <a:rPr lang="tr-TR" sz="2800" b="1" dirty="0"/>
              <a:t>Bireysel yaşantılar: </a:t>
            </a:r>
            <a:r>
              <a:rPr lang="tr-TR" sz="2800" dirty="0"/>
              <a:t>En eski bilgi edinme yoludur. İnsanlar çevresindeki olayları gözleyerek bazı sonuçlar çıkarmışlar; daha sonra benzer olaylara aynı sonuçları uygulamışlardır. Bilimsel bilginin temelidir, ancak çok güvenilir değildir</a:t>
            </a:r>
            <a:r>
              <a:rPr lang="tr-TR" sz="2800" dirty="0" smtClean="0"/>
              <a:t>.</a:t>
            </a:r>
            <a:endParaRPr lang="tr-TR" sz="2800" dirty="0"/>
          </a:p>
          <a:p>
            <a:r>
              <a:rPr lang="tr-TR" sz="2800" b="1" dirty="0"/>
              <a:t>Otorite: </a:t>
            </a:r>
            <a:r>
              <a:rPr lang="tr-TR" sz="2800" dirty="0"/>
              <a:t>Bilgili, yetkili ve deneyimli olan kişidir. Örneğin öğretmen, öğrenci için bir otoritedir. Diğer insanların bilgisinden yararlanılırken, bu insanların ne kadar yeterli  oldukları önem kazanır. Bir konuda uzman olmuş kişiler, o alanın otoritesidirler ve sahip oldukları bilgileri bilimsel yolla elde etmişlerdir. Kendi alanları ile ilgili doğru bilgi verebilir ve uygun çözüm yolları önerebilirler</a:t>
            </a:r>
            <a:r>
              <a:rPr lang="tr-TR" sz="2800" dirty="0" smtClean="0"/>
              <a:t>.</a:t>
            </a:r>
            <a:endParaRPr lang="tr-TR" sz="2800" dirty="0"/>
          </a:p>
        </p:txBody>
      </p:sp>
    </p:spTree>
    <p:extLst>
      <p:ext uri="{BB962C8B-B14F-4D97-AF65-F5344CB8AC3E}">
        <p14:creationId xmlns:p14="http://schemas.microsoft.com/office/powerpoint/2010/main" val="40161816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Araştırma </a:t>
            </a:r>
            <a:r>
              <a:rPr lang="tr-TR" dirty="0" smtClean="0"/>
              <a:t>Bilgisi</a:t>
            </a:r>
            <a:endParaRPr lang="tr-TR" dirty="0"/>
          </a:p>
        </p:txBody>
      </p:sp>
      <p:sp>
        <p:nvSpPr>
          <p:cNvPr id="3" name="İçerik Yer Tutucusu 2"/>
          <p:cNvSpPr>
            <a:spLocks noGrp="1"/>
          </p:cNvSpPr>
          <p:nvPr>
            <p:ph idx="1"/>
          </p:nvPr>
        </p:nvSpPr>
        <p:spPr/>
        <p:txBody>
          <a:bodyPr>
            <a:normAutofit fontScale="85000" lnSpcReduction="20000"/>
          </a:bodyPr>
          <a:lstStyle/>
          <a:p>
            <a:r>
              <a:rPr lang="tr-TR" sz="2800" b="1" dirty="0"/>
              <a:t>Tümdengelim: </a:t>
            </a:r>
            <a:r>
              <a:rPr lang="tr-TR" sz="2800" dirty="0"/>
              <a:t>Genel sonuçlardan özel sonuçlar çıkarılarak bilgiye ulaşmadır. Doğru olduğu kabul edilen bir genel sonuçtan yola çıkılır. Örneğin</a:t>
            </a:r>
            <a:r>
              <a:rPr lang="tr-TR" sz="2800" dirty="0" smtClean="0"/>
              <a:t>:</a:t>
            </a:r>
            <a:endParaRPr lang="tr-TR" sz="2800" dirty="0"/>
          </a:p>
          <a:p>
            <a:pPr lvl="1"/>
            <a:r>
              <a:rPr lang="tr-TR" sz="2700" dirty="0"/>
              <a:t>Bütün insanlar meraklıdır.</a:t>
            </a:r>
          </a:p>
          <a:p>
            <a:pPr lvl="1"/>
            <a:r>
              <a:rPr lang="tr-TR" sz="2700" dirty="0"/>
              <a:t>Ayşe de bir insandır.</a:t>
            </a:r>
          </a:p>
          <a:p>
            <a:pPr lvl="1"/>
            <a:r>
              <a:rPr lang="tr-TR" sz="2700" dirty="0"/>
              <a:t>O hâlde Ayşe de meraklıdır</a:t>
            </a:r>
            <a:r>
              <a:rPr lang="tr-TR" sz="2700" dirty="0" smtClean="0"/>
              <a:t>.</a:t>
            </a:r>
            <a:endParaRPr lang="tr-TR" sz="3100" dirty="0"/>
          </a:p>
          <a:p>
            <a:r>
              <a:rPr lang="tr-TR" sz="2800" b="1" dirty="0"/>
              <a:t>Tümevarım: </a:t>
            </a:r>
            <a:r>
              <a:rPr lang="tr-TR" sz="2800" dirty="0"/>
              <a:t>Deney ve gözlem sonucu elde edilen bilgilerden yola çıkarak, ilkeler ve yasalar ortaya çıkarma yöntemidir. Örneğin</a:t>
            </a:r>
            <a:r>
              <a:rPr lang="tr-TR" sz="2800" dirty="0" smtClean="0"/>
              <a:t>:</a:t>
            </a:r>
            <a:endParaRPr lang="tr-TR" sz="2800" dirty="0"/>
          </a:p>
          <a:p>
            <a:pPr lvl="1"/>
            <a:r>
              <a:rPr lang="tr-TR" sz="2700" dirty="0"/>
              <a:t>Ayşe meraklı bir insandır.</a:t>
            </a:r>
          </a:p>
          <a:p>
            <a:pPr lvl="1"/>
            <a:r>
              <a:rPr lang="tr-TR" sz="2700" dirty="0"/>
              <a:t>Ahmet de meraklı bir insandır.</a:t>
            </a:r>
          </a:p>
          <a:p>
            <a:pPr lvl="1"/>
            <a:r>
              <a:rPr lang="tr-TR" sz="2700" dirty="0"/>
              <a:t>Begüm de meraklı bir insandır.</a:t>
            </a:r>
          </a:p>
          <a:p>
            <a:pPr lvl="1"/>
            <a:r>
              <a:rPr lang="tr-TR" sz="2700" dirty="0"/>
              <a:t>O hâlde insanlar meraklıdır</a:t>
            </a:r>
            <a:r>
              <a:rPr lang="tr-TR" sz="2700" dirty="0" smtClean="0"/>
              <a:t>.</a:t>
            </a:r>
            <a:endParaRPr lang="tr-TR" sz="2700" dirty="0"/>
          </a:p>
        </p:txBody>
      </p:sp>
    </p:spTree>
    <p:extLst>
      <p:ext uri="{BB962C8B-B14F-4D97-AF65-F5344CB8AC3E}">
        <p14:creationId xmlns:p14="http://schemas.microsoft.com/office/powerpoint/2010/main" val="22050204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Araştırma </a:t>
            </a:r>
            <a:r>
              <a:rPr lang="tr-TR" dirty="0" smtClean="0"/>
              <a:t>Bilgisi</a:t>
            </a:r>
            <a:endParaRPr lang="tr-TR" dirty="0"/>
          </a:p>
        </p:txBody>
      </p:sp>
      <p:sp>
        <p:nvSpPr>
          <p:cNvPr id="3" name="İçerik Yer Tutucusu 2"/>
          <p:cNvSpPr>
            <a:spLocks noGrp="1"/>
          </p:cNvSpPr>
          <p:nvPr>
            <p:ph idx="1"/>
          </p:nvPr>
        </p:nvSpPr>
        <p:spPr/>
        <p:txBody>
          <a:bodyPr>
            <a:normAutofit fontScale="77500" lnSpcReduction="20000"/>
          </a:bodyPr>
          <a:lstStyle/>
          <a:p>
            <a:r>
              <a:rPr lang="tr-TR" sz="2800" dirty="0"/>
              <a:t>Bilimsel yöntem: Bilim, insanın merakı sonucu ortaya çıkmıştır. Bilim, yaşantımızı tümüyle etkilemiş ve bilimsel çalışmalar işlerimizi kolaylaştırmıştır. Aynı zamanda evreni ve doğal olayları anlamamıza yardımcı </a:t>
            </a:r>
            <a:r>
              <a:rPr lang="tr-TR" sz="2800" dirty="0" err="1"/>
              <a:t>olmuştur.Bilim</a:t>
            </a:r>
            <a:r>
              <a:rPr lang="tr-TR" sz="2800" dirty="0"/>
              <a:t>, gözlem ve mantıksal düşünmeye dayanarak bilgi edinme ve bu bilgileri doğrulama yöntemidir. En doğru bilgi edinme  yoludur</a:t>
            </a:r>
            <a:r>
              <a:rPr lang="tr-TR" sz="2800" dirty="0" smtClean="0"/>
              <a:t>.</a:t>
            </a:r>
            <a:endParaRPr lang="tr-TR" sz="2800" dirty="0"/>
          </a:p>
          <a:p>
            <a:r>
              <a:rPr lang="tr-TR" sz="2800" dirty="0"/>
              <a:t>Bilimin özellikleri </a:t>
            </a:r>
            <a:r>
              <a:rPr lang="tr-TR" sz="2800" dirty="0" smtClean="0"/>
              <a:t>şunlardır:</a:t>
            </a:r>
            <a:r>
              <a:rPr lang="tr-TR" sz="2800" dirty="0"/>
              <a:t> </a:t>
            </a:r>
            <a:endParaRPr lang="tr-TR" sz="3200" dirty="0"/>
          </a:p>
          <a:p>
            <a:pPr lvl="1"/>
            <a:r>
              <a:rPr lang="tr-TR" sz="2700" dirty="0"/>
              <a:t>Gözleme dayanır.</a:t>
            </a:r>
          </a:p>
          <a:p>
            <a:pPr lvl="1"/>
            <a:r>
              <a:rPr lang="tr-TR" sz="2700" dirty="0"/>
              <a:t>Nesneldir. Kişisel yorumlardan uzak, gözlem ve deney sonuçlarına göre değerlendirilir.</a:t>
            </a:r>
          </a:p>
          <a:p>
            <a:pPr lvl="1"/>
            <a:r>
              <a:rPr lang="tr-TR" sz="2700" dirty="0"/>
              <a:t>Bilimde bilgilerin tutarlı olması gerekir.</a:t>
            </a:r>
          </a:p>
          <a:p>
            <a:pPr lvl="1"/>
            <a:r>
              <a:rPr lang="tr-TR" sz="2700" dirty="0"/>
              <a:t>Eleştirir.</a:t>
            </a:r>
          </a:p>
          <a:p>
            <a:pPr lvl="1"/>
            <a:r>
              <a:rPr lang="tr-TR" sz="2700" dirty="0"/>
              <a:t>Bilim ilgileneceği konuları seçer.</a:t>
            </a:r>
          </a:p>
          <a:p>
            <a:pPr lvl="1"/>
            <a:r>
              <a:rPr lang="tr-TR" sz="2700" dirty="0"/>
              <a:t>Genelleyicidir. Tek tek olaylarla ilgilenmez</a:t>
            </a:r>
            <a:r>
              <a:rPr lang="tr-TR" sz="2700" dirty="0" smtClean="0"/>
              <a:t>.</a:t>
            </a:r>
            <a:endParaRPr lang="tr-TR" sz="3100" dirty="0"/>
          </a:p>
        </p:txBody>
      </p:sp>
    </p:spTree>
    <p:extLst>
      <p:ext uri="{BB962C8B-B14F-4D97-AF65-F5344CB8AC3E}">
        <p14:creationId xmlns:p14="http://schemas.microsoft.com/office/powerpoint/2010/main" val="34360737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Araştırma </a:t>
            </a:r>
            <a:r>
              <a:rPr lang="tr-TR" dirty="0" smtClean="0"/>
              <a:t>Bilgisi</a:t>
            </a:r>
            <a:endParaRPr lang="tr-TR" dirty="0"/>
          </a:p>
        </p:txBody>
      </p:sp>
      <p:sp>
        <p:nvSpPr>
          <p:cNvPr id="3" name="İçerik Yer Tutucusu 2"/>
          <p:cNvSpPr>
            <a:spLocks noGrp="1"/>
          </p:cNvSpPr>
          <p:nvPr>
            <p:ph idx="1"/>
          </p:nvPr>
        </p:nvSpPr>
        <p:spPr/>
        <p:txBody>
          <a:bodyPr>
            <a:normAutofit/>
          </a:bodyPr>
          <a:lstStyle/>
          <a:p>
            <a:r>
              <a:rPr lang="tr-TR" sz="2800" dirty="0"/>
              <a:t>Yöntem, bir amaca ulaşmak için izlenen yoldur. Ancak esas olan bilimsel yolun izlenmesidir. Aksi takdirde bilime ters düşer</a:t>
            </a:r>
            <a:r>
              <a:rPr lang="tr-TR" sz="2800" dirty="0" smtClean="0"/>
              <a:t>.</a:t>
            </a:r>
            <a:endParaRPr lang="tr-TR" sz="2800" dirty="0"/>
          </a:p>
          <a:p>
            <a:r>
              <a:rPr lang="tr-TR" sz="2800" dirty="0"/>
              <a:t>Bilimsel yöntem ise bilimin bilgi edinmek için izlediği yol ve yöntemlerin tamamıdır. Bilimsel araştırma ise probleme çözüm bulmak için izlenen sistemli ve planlı çalışma sürecidir.    Aslında    günlük    yaşantımızda    </a:t>
            </a:r>
            <a:r>
              <a:rPr lang="tr-TR" sz="2800" dirty="0" err="1"/>
              <a:t>farketmeden</a:t>
            </a:r>
            <a:r>
              <a:rPr lang="tr-TR" sz="2800" dirty="0"/>
              <a:t>    sürekli    araştırma      yaparız</a:t>
            </a:r>
            <a:r>
              <a:rPr lang="tr-TR" sz="2800" dirty="0" smtClean="0"/>
              <a:t>.</a:t>
            </a:r>
            <a:endParaRPr lang="tr-TR" sz="2800" dirty="0"/>
          </a:p>
        </p:txBody>
      </p:sp>
    </p:spTree>
    <p:extLst>
      <p:ext uri="{BB962C8B-B14F-4D97-AF65-F5344CB8AC3E}">
        <p14:creationId xmlns:p14="http://schemas.microsoft.com/office/powerpoint/2010/main" val="24279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Üretilen Ürünün </a:t>
            </a:r>
            <a:r>
              <a:rPr lang="tr-TR" dirty="0" smtClean="0"/>
              <a:t>Niteliği</a:t>
            </a:r>
            <a:endParaRPr lang="tr-TR" dirty="0"/>
          </a:p>
        </p:txBody>
      </p:sp>
      <p:sp>
        <p:nvSpPr>
          <p:cNvPr id="3" name="İçerik Yer Tutucusu 2"/>
          <p:cNvSpPr>
            <a:spLocks noGrp="1"/>
          </p:cNvSpPr>
          <p:nvPr>
            <p:ph idx="1"/>
          </p:nvPr>
        </p:nvSpPr>
        <p:spPr/>
        <p:txBody>
          <a:bodyPr>
            <a:normAutofit fontScale="92500" lnSpcReduction="20000"/>
          </a:bodyPr>
          <a:lstStyle/>
          <a:p>
            <a:endParaRPr lang="tr-TR" sz="2800" dirty="0"/>
          </a:p>
          <a:p>
            <a:r>
              <a:rPr lang="tr-TR" sz="2900" b="1" dirty="0"/>
              <a:t>Ürünün Cinsi, Kullanımı, Çeşidi, Kimlere Satılacağı, Fiyatı ile İlgili Genel Bilinmesi </a:t>
            </a:r>
            <a:r>
              <a:rPr lang="tr-TR" sz="2900" b="1" dirty="0" smtClean="0"/>
              <a:t>Gerekenler</a:t>
            </a:r>
            <a:endParaRPr lang="tr-TR" sz="2500" dirty="0"/>
          </a:p>
          <a:p>
            <a:pPr lvl="1"/>
            <a:r>
              <a:rPr lang="tr-TR" sz="2800" b="1" dirty="0"/>
              <a:t>Ürün niteliği: </a:t>
            </a:r>
            <a:r>
              <a:rPr lang="tr-TR" dirty="0"/>
              <a:t>Yapımında kullanılan ham ve yardımcı maddeler, tasarım, stil, boyutlar, renk, tat, kullanım özellikleri ve kolaylıkları.</a:t>
            </a:r>
          </a:p>
          <a:p>
            <a:pPr lvl="1"/>
            <a:r>
              <a:rPr lang="tr-TR" sz="2800" b="1" dirty="0"/>
              <a:t>Ürün ambalajı: </a:t>
            </a:r>
            <a:r>
              <a:rPr lang="tr-TR" dirty="0"/>
              <a:t>Yasal yükümlülükler, koruma, kullanım bilgileri, satış yöntemleri, tüketiciyi özendirmesi ve satış işlevi, tüketicinin profili.</a:t>
            </a:r>
          </a:p>
          <a:p>
            <a:pPr lvl="1"/>
            <a:r>
              <a:rPr lang="tr-TR" sz="2800" b="1" dirty="0"/>
              <a:t>Dış ambalaj: </a:t>
            </a:r>
            <a:r>
              <a:rPr lang="tr-TR" dirty="0"/>
              <a:t>Ürünü korumadaki mukavemeti, taşıma, yükleme ve boşaltmadaki kolaylıkları, depolama ve kullanımdaki yer hacmi gibi</a:t>
            </a:r>
            <a:r>
              <a:rPr lang="tr-TR" dirty="0" smtClean="0"/>
              <a:t>.</a:t>
            </a:r>
            <a:endParaRPr lang="tr-TR" dirty="0"/>
          </a:p>
        </p:txBody>
      </p:sp>
    </p:spTree>
    <p:extLst>
      <p:ext uri="{BB962C8B-B14F-4D97-AF65-F5344CB8AC3E}">
        <p14:creationId xmlns:p14="http://schemas.microsoft.com/office/powerpoint/2010/main" val="42065005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Araştırma </a:t>
            </a:r>
            <a:r>
              <a:rPr lang="tr-TR" dirty="0" smtClean="0"/>
              <a:t>Bilgisi</a:t>
            </a:r>
            <a:endParaRPr lang="tr-TR" dirty="0"/>
          </a:p>
        </p:txBody>
      </p:sp>
      <p:sp>
        <p:nvSpPr>
          <p:cNvPr id="3" name="İçerik Yer Tutucusu 2"/>
          <p:cNvSpPr>
            <a:spLocks noGrp="1"/>
          </p:cNvSpPr>
          <p:nvPr>
            <p:ph idx="1"/>
          </p:nvPr>
        </p:nvSpPr>
        <p:spPr/>
        <p:txBody>
          <a:bodyPr>
            <a:normAutofit fontScale="85000" lnSpcReduction="10000"/>
          </a:bodyPr>
          <a:lstStyle/>
          <a:p>
            <a:r>
              <a:rPr lang="tr-TR" sz="2800" dirty="0"/>
              <a:t>Çocuğumuzun daha iyi bir okulda okuyabilmesi için yapılan okul araştırması, daha ucuz ve kaliteli mal satan dükkân veya marketlerin araştırılması gibi. Araştırma sonucunda elde edilecek fayda, araştırmanın önem derecesini belirleyecektir. Pazarlama ve perakende alanında da araştırma önemli bir yer tutmaktadır. Bu alanda müşterinin istekleri ve ihtiyaçları ilk sırada yer alır. Rekabetin artması, pazarların çeşitlenmesi firmaların daha fazla bilgi sahibi olmasını zorunlu hâle getirmiştir</a:t>
            </a:r>
            <a:r>
              <a:rPr lang="tr-TR" sz="2800" dirty="0" smtClean="0"/>
              <a:t>.</a:t>
            </a:r>
          </a:p>
          <a:p>
            <a:r>
              <a:rPr lang="tr-TR" sz="2800" dirty="0"/>
              <a:t>Daha fazla bilgi için de araştırma yapmak gerekmektedir. Firmalar, pazarlama araştırması yaparak müşterilerini memnun etmeyi ve rakiplerinden ileride olmayı </a:t>
            </a:r>
            <a:r>
              <a:rPr lang="tr-TR" sz="2800" dirty="0" smtClean="0"/>
              <a:t>hedefler</a:t>
            </a:r>
            <a:r>
              <a:rPr lang="tr-TR" sz="2800" dirty="0"/>
              <a:t>.</a:t>
            </a:r>
          </a:p>
        </p:txBody>
      </p:sp>
    </p:spTree>
    <p:extLst>
      <p:ext uri="{BB962C8B-B14F-4D97-AF65-F5344CB8AC3E}">
        <p14:creationId xmlns:p14="http://schemas.microsoft.com/office/powerpoint/2010/main" val="8785302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Araştırma </a:t>
            </a:r>
            <a:r>
              <a:rPr lang="tr-TR" dirty="0" smtClean="0"/>
              <a:t>Bilgisi</a:t>
            </a:r>
            <a:endParaRPr lang="tr-TR" dirty="0"/>
          </a:p>
        </p:txBody>
      </p:sp>
      <p:sp>
        <p:nvSpPr>
          <p:cNvPr id="3" name="İçerik Yer Tutucusu 2"/>
          <p:cNvSpPr>
            <a:spLocks noGrp="1"/>
          </p:cNvSpPr>
          <p:nvPr>
            <p:ph idx="1"/>
          </p:nvPr>
        </p:nvSpPr>
        <p:spPr/>
        <p:txBody>
          <a:bodyPr>
            <a:normAutofit fontScale="77500" lnSpcReduction="20000"/>
          </a:bodyPr>
          <a:lstStyle/>
          <a:p>
            <a:r>
              <a:rPr lang="tr-TR" sz="2800" dirty="0" smtClean="0"/>
              <a:t>Amerikan </a:t>
            </a:r>
            <a:r>
              <a:rPr lang="tr-TR" sz="2800" dirty="0"/>
              <a:t>Pazarlama Birliği’nin(</a:t>
            </a:r>
            <a:r>
              <a:rPr lang="tr-TR" sz="2800" dirty="0" err="1"/>
              <a:t>American</a:t>
            </a:r>
            <a:r>
              <a:rPr lang="tr-TR" sz="2800" dirty="0"/>
              <a:t> Marketing </a:t>
            </a:r>
            <a:r>
              <a:rPr lang="tr-TR" sz="2800" dirty="0" err="1"/>
              <a:t>Association</a:t>
            </a:r>
            <a:r>
              <a:rPr lang="tr-TR" sz="2800" dirty="0"/>
              <a:t>) tanımına göre pazarlama </a:t>
            </a:r>
            <a:r>
              <a:rPr lang="tr-TR" sz="2800" dirty="0" err="1"/>
              <a:t>araştırması:"Pazarlama</a:t>
            </a:r>
            <a:r>
              <a:rPr lang="tr-TR" sz="2800" dirty="0"/>
              <a:t> fırsatları ve pazarlama problemlerinin belirlenmesi ve tanımlanması; bu fırsat ve tehditlere karşı oluşturulabilecek pazarlama faaliyetlerinin yaratılması, gözden geçirilmesi ve değerlendirilmesi; pazarlama performansının kontrol edilmesi ve bir süreç olarak pazarlama anlayışının geliştirilmesi amacıyla bilimsel yöntemlerin kullanımını içeren ve tüketici, müşteri ve kamuoyunu bilgi yoluyla pazarlamacıya yakınlaştıran bir süreçtir. Tanımdan da anlaşılacağı gibi sağlıklı yapılacak pazarlama araştırmasının, alınacak kararlarda önemli bir rolü bulunacaktır. Pazarlama araştırmasının yapılmasına karar verilirken yeterli zamanın olup olmadığına, araştırma sonucunda elde edilecek bilgiye ne kadar ihtiyaç duyulduğuna, araştırmanın firma açısından stratejik önemine ve maliyetine bakılacaktır</a:t>
            </a:r>
            <a:r>
              <a:rPr lang="tr-TR" sz="2800" dirty="0" smtClean="0"/>
              <a:t>.</a:t>
            </a:r>
            <a:endParaRPr lang="tr-TR" sz="2800" dirty="0"/>
          </a:p>
        </p:txBody>
      </p:sp>
    </p:spTree>
    <p:extLst>
      <p:ext uri="{BB962C8B-B14F-4D97-AF65-F5344CB8AC3E}">
        <p14:creationId xmlns:p14="http://schemas.microsoft.com/office/powerpoint/2010/main" val="8733885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Araştırma </a:t>
            </a:r>
            <a:r>
              <a:rPr lang="tr-TR" dirty="0" smtClean="0"/>
              <a:t>Bilgisi</a:t>
            </a:r>
            <a:endParaRPr lang="tr-TR" dirty="0"/>
          </a:p>
        </p:txBody>
      </p:sp>
      <p:sp>
        <p:nvSpPr>
          <p:cNvPr id="3" name="İçerik Yer Tutucusu 2"/>
          <p:cNvSpPr>
            <a:spLocks noGrp="1"/>
          </p:cNvSpPr>
          <p:nvPr>
            <p:ph idx="1"/>
          </p:nvPr>
        </p:nvSpPr>
        <p:spPr/>
        <p:txBody>
          <a:bodyPr>
            <a:normAutofit fontScale="92500" lnSpcReduction="20000"/>
          </a:bodyPr>
          <a:lstStyle/>
          <a:p>
            <a:r>
              <a:rPr lang="tr-TR" sz="2800" dirty="0"/>
              <a:t>Pazarlama araştırması firma içi personelle yapılabileceği gibi, firma dışı kişi veya kuruluşlar tarafından da yapılabilir.</a:t>
            </a:r>
          </a:p>
          <a:p>
            <a:r>
              <a:rPr lang="tr-TR" sz="2800" dirty="0"/>
              <a:t>Pazarlama araştırmasının aşamaları şunlardır:</a:t>
            </a:r>
          </a:p>
          <a:p>
            <a:pPr lvl="1"/>
            <a:r>
              <a:rPr lang="tr-TR" sz="2700" dirty="0"/>
              <a:t>Araştırması yapılacak problemin belirlenmesi</a:t>
            </a:r>
          </a:p>
          <a:p>
            <a:pPr lvl="1"/>
            <a:r>
              <a:rPr lang="tr-TR" sz="2700" dirty="0"/>
              <a:t>Araştırmanın yapılış amaçlarının belirlenmesi</a:t>
            </a:r>
          </a:p>
          <a:p>
            <a:pPr lvl="1"/>
            <a:r>
              <a:rPr lang="tr-TR" sz="2700" dirty="0"/>
              <a:t>Araştırmanın planlamasının yapılması</a:t>
            </a:r>
          </a:p>
          <a:p>
            <a:pPr lvl="1"/>
            <a:r>
              <a:rPr lang="tr-TR" sz="2700" dirty="0"/>
              <a:t>Örnekleme (küçük bir gruba uygulama)</a:t>
            </a:r>
          </a:p>
          <a:p>
            <a:pPr lvl="1"/>
            <a:r>
              <a:rPr lang="tr-TR" sz="2700" dirty="0"/>
              <a:t>Elde edilen verilerin toplanması</a:t>
            </a:r>
          </a:p>
          <a:p>
            <a:pPr lvl="1"/>
            <a:r>
              <a:rPr lang="tr-TR" sz="2700" dirty="0"/>
              <a:t>Toplanan verilerin analiz edilmesi</a:t>
            </a:r>
          </a:p>
          <a:p>
            <a:pPr lvl="1"/>
            <a:r>
              <a:rPr lang="tr-TR" sz="2700" dirty="0"/>
              <a:t>Sonuçların rapor hâline </a:t>
            </a:r>
            <a:r>
              <a:rPr lang="tr-TR" sz="2700" dirty="0" smtClean="0"/>
              <a:t>getirilmesi</a:t>
            </a:r>
            <a:endParaRPr lang="tr-TR" sz="3100" dirty="0"/>
          </a:p>
        </p:txBody>
      </p:sp>
    </p:spTree>
    <p:extLst>
      <p:ext uri="{BB962C8B-B14F-4D97-AF65-F5344CB8AC3E}">
        <p14:creationId xmlns:p14="http://schemas.microsoft.com/office/powerpoint/2010/main" val="35411148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Araştırma </a:t>
            </a:r>
            <a:r>
              <a:rPr lang="tr-TR" dirty="0" smtClean="0"/>
              <a:t>Bilgisi</a:t>
            </a:r>
            <a:endParaRPr lang="tr-TR" dirty="0"/>
          </a:p>
        </p:txBody>
      </p:sp>
      <p:sp>
        <p:nvSpPr>
          <p:cNvPr id="3" name="İçerik Yer Tutucusu 2"/>
          <p:cNvSpPr>
            <a:spLocks noGrp="1"/>
          </p:cNvSpPr>
          <p:nvPr>
            <p:ph idx="1"/>
          </p:nvPr>
        </p:nvSpPr>
        <p:spPr/>
        <p:txBody>
          <a:bodyPr>
            <a:normAutofit/>
          </a:bodyPr>
          <a:lstStyle/>
          <a:p>
            <a:r>
              <a:rPr lang="tr-TR" sz="2800" dirty="0"/>
              <a:t>Araştırma bittikten sonra raporunun sistemli bir şekilde yazılması gerekir. Araştırma raporunda önce problemin açıklanması, örnekleme yöntemlerinin açıklanması ve araştırma sonucu elde edilen verilerin yer alması gerekir. Son kısımda gerekli yorumlara da yer verilebilir.</a:t>
            </a:r>
          </a:p>
        </p:txBody>
      </p:sp>
    </p:spTree>
    <p:extLst>
      <p:ext uri="{BB962C8B-B14F-4D97-AF65-F5344CB8AC3E}">
        <p14:creationId xmlns:p14="http://schemas.microsoft.com/office/powerpoint/2010/main" val="1422090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Anket </a:t>
            </a:r>
            <a:r>
              <a:rPr lang="tr-TR" dirty="0" smtClean="0"/>
              <a:t>Bilgisi</a:t>
            </a:r>
            <a:endParaRPr lang="tr-TR" dirty="0"/>
          </a:p>
        </p:txBody>
      </p:sp>
      <p:sp>
        <p:nvSpPr>
          <p:cNvPr id="3" name="İçerik Yer Tutucusu 2"/>
          <p:cNvSpPr>
            <a:spLocks noGrp="1"/>
          </p:cNvSpPr>
          <p:nvPr>
            <p:ph idx="1"/>
          </p:nvPr>
        </p:nvSpPr>
        <p:spPr/>
        <p:txBody>
          <a:bodyPr>
            <a:normAutofit/>
          </a:bodyPr>
          <a:lstStyle/>
          <a:p>
            <a:r>
              <a:rPr lang="tr-TR" sz="2800" dirty="0" smtClean="0"/>
              <a:t>Anket</a:t>
            </a:r>
            <a:r>
              <a:rPr lang="tr-TR" sz="2800" dirty="0"/>
              <a:t>, kişilerin belirli konulardaki duygu ve düşüncelerini, davranış şekillerini, eleştirilerini ve önerilerini belirlemek amacıyla hazırlanır. Anketin bilimsel olarak değerlendirilmesi, güvenilir ve geçerli olmasıyla yakından ilgilidir. Anketle veri toplama çok dikkat edilerek yapılması gereken bir işlemdir. Veri toplama yöntemi seçilirken </a:t>
            </a:r>
            <a:r>
              <a:rPr lang="tr-TR" sz="2800" dirty="0" smtClean="0"/>
              <a:t>işletmenin bütçesi</a:t>
            </a:r>
            <a:r>
              <a:rPr lang="tr-TR" sz="2800" dirty="0"/>
              <a:t>, süre, anketin yapılacağı hedef kitle, araştırma teknikleri, verilen cevap sayısı,  iletişim şekli önemli faktörler arasındadır.</a:t>
            </a:r>
          </a:p>
          <a:p>
            <a:endParaRPr lang="tr-TR" dirty="0"/>
          </a:p>
        </p:txBody>
      </p:sp>
    </p:spTree>
    <p:extLst>
      <p:ext uri="{BB962C8B-B14F-4D97-AF65-F5344CB8AC3E}">
        <p14:creationId xmlns:p14="http://schemas.microsoft.com/office/powerpoint/2010/main" val="17695277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Anket Çeşitleri</a:t>
            </a:r>
          </a:p>
        </p:txBody>
      </p:sp>
      <p:sp>
        <p:nvSpPr>
          <p:cNvPr id="3" name="İçerik Yer Tutucusu 2"/>
          <p:cNvSpPr>
            <a:spLocks noGrp="1"/>
          </p:cNvSpPr>
          <p:nvPr>
            <p:ph idx="1"/>
          </p:nvPr>
        </p:nvSpPr>
        <p:spPr/>
        <p:txBody>
          <a:bodyPr>
            <a:normAutofit/>
          </a:bodyPr>
          <a:lstStyle/>
          <a:p>
            <a:r>
              <a:rPr lang="tr-TR" sz="2800" dirty="0" smtClean="0"/>
              <a:t>Anket </a:t>
            </a:r>
            <a:r>
              <a:rPr lang="tr-TR" sz="2800" dirty="0"/>
              <a:t>yoluyla veri toplamanın pek çok yolu vardır. Esas olan yapılacak araştırmaya  en uygun olan yöntemi seçmektir. Anket </a:t>
            </a:r>
            <a:r>
              <a:rPr lang="tr-TR" sz="2800" dirty="0" smtClean="0"/>
              <a:t>yöntemlerini</a:t>
            </a:r>
            <a:endParaRPr lang="tr-TR" sz="2800" dirty="0"/>
          </a:p>
          <a:p>
            <a:pPr lvl="1"/>
            <a:r>
              <a:rPr lang="tr-TR" dirty="0"/>
              <a:t>Yüz yüze anket</a:t>
            </a:r>
          </a:p>
          <a:p>
            <a:pPr lvl="1"/>
            <a:r>
              <a:rPr lang="tr-TR" dirty="0"/>
              <a:t>Telefonla anket</a:t>
            </a:r>
          </a:p>
          <a:p>
            <a:pPr lvl="1"/>
            <a:r>
              <a:rPr lang="tr-TR" dirty="0"/>
              <a:t>Postayla anket</a:t>
            </a:r>
          </a:p>
          <a:p>
            <a:pPr lvl="1"/>
            <a:r>
              <a:rPr lang="tr-TR" dirty="0"/>
              <a:t>İnternet üzerinden </a:t>
            </a:r>
            <a:r>
              <a:rPr lang="tr-TR" dirty="0" smtClean="0"/>
              <a:t>anket</a:t>
            </a:r>
            <a:endParaRPr lang="tr-TR" sz="3200" dirty="0"/>
          </a:p>
          <a:p>
            <a:r>
              <a:rPr lang="tr-TR" sz="2800" dirty="0"/>
              <a:t>olmak üzere dörde ayırırız. Önemli olan aynı anket için aynı veri toplama yönteminin kullanılmasıdır.</a:t>
            </a:r>
          </a:p>
        </p:txBody>
      </p:sp>
    </p:spTree>
    <p:extLst>
      <p:ext uri="{BB962C8B-B14F-4D97-AF65-F5344CB8AC3E}">
        <p14:creationId xmlns:p14="http://schemas.microsoft.com/office/powerpoint/2010/main" val="32006407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Anket Çeşitleri</a:t>
            </a:r>
          </a:p>
        </p:txBody>
      </p:sp>
      <p:sp>
        <p:nvSpPr>
          <p:cNvPr id="3" name="İçerik Yer Tutucusu 2"/>
          <p:cNvSpPr>
            <a:spLocks noGrp="1"/>
          </p:cNvSpPr>
          <p:nvPr>
            <p:ph idx="1"/>
          </p:nvPr>
        </p:nvSpPr>
        <p:spPr/>
        <p:txBody>
          <a:bodyPr>
            <a:normAutofit fontScale="92500" lnSpcReduction="20000"/>
          </a:bodyPr>
          <a:lstStyle/>
          <a:p>
            <a:r>
              <a:rPr lang="tr-TR" sz="2800" b="1" dirty="0"/>
              <a:t>Yüz yüze anket: </a:t>
            </a:r>
            <a:r>
              <a:rPr lang="tr-TR" sz="2800" dirty="0"/>
              <a:t>Yüz yüze anket, her yerde kullanılabilen güvenilir bir anket çeşididir. Güvenilir olmasının nedeni, karşı tarafta sorulan soruları açıklayabilecek bir anketörün bulunmasıdır. Ayrıntılı bilgi elde edilebilir. Özellikle küçük kitlelere uygulanmasında fayda vardır. Geniş bölgeler için zaman alıcı ve pahalı bir yöntemdir</a:t>
            </a:r>
            <a:r>
              <a:rPr lang="tr-TR" sz="2800" dirty="0" smtClean="0"/>
              <a:t>.</a:t>
            </a:r>
            <a:endParaRPr lang="tr-TR" sz="2800" dirty="0"/>
          </a:p>
          <a:p>
            <a:r>
              <a:rPr lang="tr-TR" sz="2800" b="1" dirty="0"/>
              <a:t>Telefonla anket: </a:t>
            </a:r>
            <a:r>
              <a:rPr lang="tr-TR" sz="2800" dirty="0"/>
              <a:t>Telefonla anket geniş kitlelere uygulanabilir. Çünkü günümüzde hemen herkesin telefonu vardır. Yüz yüze ankete göre sorulara daha rahat cevap verilebilir. Ayrıntılı bilgi sağlanamaz. Cevapların kaydedilmesinde zorluk yaşanabilir. Yüz yüze ankete göre güvenilirliği daha azdır</a:t>
            </a:r>
            <a:r>
              <a:rPr lang="tr-TR" sz="2800" dirty="0" smtClean="0"/>
              <a:t>.</a:t>
            </a:r>
            <a:endParaRPr lang="tr-TR" sz="2800" dirty="0"/>
          </a:p>
        </p:txBody>
      </p:sp>
    </p:spTree>
    <p:extLst>
      <p:ext uri="{BB962C8B-B14F-4D97-AF65-F5344CB8AC3E}">
        <p14:creationId xmlns:p14="http://schemas.microsoft.com/office/powerpoint/2010/main" val="8095951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Anket Çeşitleri</a:t>
            </a:r>
          </a:p>
        </p:txBody>
      </p:sp>
      <p:sp>
        <p:nvSpPr>
          <p:cNvPr id="3" name="İçerik Yer Tutucusu 2"/>
          <p:cNvSpPr>
            <a:spLocks noGrp="1"/>
          </p:cNvSpPr>
          <p:nvPr>
            <p:ph idx="1"/>
          </p:nvPr>
        </p:nvSpPr>
        <p:spPr/>
        <p:txBody>
          <a:bodyPr>
            <a:normAutofit fontScale="92500" lnSpcReduction="10000"/>
          </a:bodyPr>
          <a:lstStyle/>
          <a:p>
            <a:r>
              <a:rPr lang="tr-TR" sz="2800" b="1" dirty="0" smtClean="0"/>
              <a:t>Postayla </a:t>
            </a:r>
            <a:r>
              <a:rPr lang="tr-TR" sz="2800" b="1" dirty="0"/>
              <a:t>anket: </a:t>
            </a:r>
            <a:r>
              <a:rPr lang="tr-TR" sz="2800" dirty="0"/>
              <a:t>Yüz yüze ve telefonla anket yönteminden daha ucuz bir yöntemdir. Anketör olmayacağı için soruların kolay anlaşılır şekilde hazırlanması gerekir. Geniş  alanlara uygulanabilir. Zaman kısıtlıysa sağlıklı bir yöntem değildir, çünkü postada gecikmeler olabilir.</a:t>
            </a:r>
          </a:p>
          <a:p>
            <a:r>
              <a:rPr lang="tr-TR" sz="2800" b="1" dirty="0"/>
              <a:t>İnternet üzerinden anket: </a:t>
            </a:r>
            <a:r>
              <a:rPr lang="tr-TR" sz="2800" dirty="0"/>
              <a:t>Bilgisayar kullanıcılarının artmasıyla ortaya çıkmış bir anket şeklidir. Son yıllarda yaygınlaşmaya başlamakla birlikte yine de kısıtlı bir alana hitap etmektedir. Güvenilirliği henüz çok fazla değildir.</a:t>
            </a:r>
          </a:p>
        </p:txBody>
      </p:sp>
    </p:spTree>
    <p:extLst>
      <p:ext uri="{BB962C8B-B14F-4D97-AF65-F5344CB8AC3E}">
        <p14:creationId xmlns:p14="http://schemas.microsoft.com/office/powerpoint/2010/main" val="38361563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Anket Formunun </a:t>
            </a:r>
            <a:r>
              <a:rPr lang="tr-TR" dirty="0" smtClean="0"/>
              <a:t>Hazırlanması</a:t>
            </a:r>
            <a:endParaRPr lang="tr-TR" dirty="0"/>
          </a:p>
        </p:txBody>
      </p:sp>
      <p:sp>
        <p:nvSpPr>
          <p:cNvPr id="3" name="İçerik Yer Tutucusu 2"/>
          <p:cNvSpPr>
            <a:spLocks noGrp="1"/>
          </p:cNvSpPr>
          <p:nvPr>
            <p:ph idx="1"/>
          </p:nvPr>
        </p:nvSpPr>
        <p:spPr/>
        <p:txBody>
          <a:bodyPr>
            <a:normAutofit fontScale="92500" lnSpcReduction="10000"/>
          </a:bodyPr>
          <a:lstStyle/>
          <a:p>
            <a:r>
              <a:rPr lang="tr-TR" sz="2800" dirty="0" smtClean="0"/>
              <a:t>Anket </a:t>
            </a:r>
            <a:r>
              <a:rPr lang="tr-TR" sz="2800" dirty="0"/>
              <a:t>formu düzenlenirken hangi soruların sorulacağı önceden belirlenmelidir. Anketin güvenilir ve geçerli olması açısından sorulacak sorular çok önemlidir. Anket hazırlanırken amaca, uygulanacak kitlenin demografik ve psikolojik yapısına ve veri toplama yöntemine uygun soru hazırlanmalıdır. İşletmenin mali kaynaklarını da göz önünde bulundurmak gerekir. Ayrıca farklı bölgelerde veya ülkelerde sorulacak sorular da farklı olabilir. Anket yoluyla veri toplanması her zaman karşılaştığımız bir yöntem olmasına rağmen anket sorusu hazırlamak zahmetli bir iştir</a:t>
            </a:r>
            <a:r>
              <a:rPr lang="tr-TR" sz="2800" dirty="0" smtClean="0"/>
              <a:t>.</a:t>
            </a:r>
            <a:endParaRPr lang="tr-TR" sz="2800" dirty="0"/>
          </a:p>
        </p:txBody>
      </p:sp>
    </p:spTree>
    <p:extLst>
      <p:ext uri="{BB962C8B-B14F-4D97-AF65-F5344CB8AC3E}">
        <p14:creationId xmlns:p14="http://schemas.microsoft.com/office/powerpoint/2010/main" val="19616274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Anket Formunun </a:t>
            </a:r>
            <a:r>
              <a:rPr lang="tr-TR" dirty="0" smtClean="0"/>
              <a:t>Hazırlanması</a:t>
            </a:r>
            <a:endParaRPr lang="tr-TR" dirty="0"/>
          </a:p>
        </p:txBody>
      </p:sp>
      <p:sp>
        <p:nvSpPr>
          <p:cNvPr id="3" name="İçerik Yer Tutucusu 2"/>
          <p:cNvSpPr>
            <a:spLocks noGrp="1"/>
          </p:cNvSpPr>
          <p:nvPr>
            <p:ph idx="1"/>
          </p:nvPr>
        </p:nvSpPr>
        <p:spPr/>
        <p:txBody>
          <a:bodyPr>
            <a:normAutofit fontScale="85000" lnSpcReduction="20000"/>
          </a:bodyPr>
          <a:lstStyle/>
          <a:p>
            <a:r>
              <a:rPr lang="tr-TR" sz="2800" dirty="0" smtClean="0"/>
              <a:t>Anket </a:t>
            </a:r>
            <a:r>
              <a:rPr lang="tr-TR" sz="2800" dirty="0"/>
              <a:t>sorusu hazırlarken şu özelliklere dikkat etmek gerekir</a:t>
            </a:r>
            <a:r>
              <a:rPr lang="tr-TR" sz="2800" dirty="0" smtClean="0"/>
              <a:t>:</a:t>
            </a:r>
            <a:r>
              <a:rPr lang="tr-TR" sz="2800" dirty="0"/>
              <a:t> </a:t>
            </a:r>
          </a:p>
          <a:p>
            <a:pPr lvl="1"/>
            <a:r>
              <a:rPr lang="tr-TR" dirty="0"/>
              <a:t>Sorular anlaşılır ve kolay olmalıdır.</a:t>
            </a:r>
          </a:p>
          <a:p>
            <a:pPr lvl="1"/>
            <a:r>
              <a:rPr lang="tr-TR" dirty="0"/>
              <a:t>Sorular sıkıcı olmamalıdır.</a:t>
            </a:r>
          </a:p>
          <a:p>
            <a:pPr lvl="1"/>
            <a:r>
              <a:rPr lang="tr-TR" dirty="0"/>
              <a:t>Soru sorulurken karşı tarafı etkileyecek ifadelerden kaçınmalıdır.</a:t>
            </a:r>
          </a:p>
          <a:p>
            <a:pPr lvl="1"/>
            <a:r>
              <a:rPr lang="tr-TR" dirty="0"/>
              <a:t>Sorular birbirini takip eden bir akış içinde sorulmalıdır.</a:t>
            </a:r>
          </a:p>
          <a:p>
            <a:pPr lvl="1"/>
            <a:r>
              <a:rPr lang="tr-TR" dirty="0"/>
              <a:t>Kişisel	sorular	gruplandırılarak	ve	kişiyi	rahatsız	etmeyecek	şekilde sorulmalıdır.</a:t>
            </a:r>
          </a:p>
          <a:p>
            <a:pPr lvl="1"/>
            <a:r>
              <a:rPr lang="tr-TR" dirty="0"/>
              <a:t>Sorular gerçekçi olmalıdır.</a:t>
            </a:r>
          </a:p>
          <a:p>
            <a:pPr lvl="1"/>
            <a:r>
              <a:rPr lang="tr-TR" dirty="0"/>
              <a:t>Sorular basitten zora doğru sıra takip etmelidir.</a:t>
            </a:r>
          </a:p>
          <a:p>
            <a:pPr lvl="1"/>
            <a:r>
              <a:rPr lang="tr-TR" dirty="0"/>
              <a:t>Soru sayısı gerekli verileri toplamaya yetmeli; ancak cevaplayanları sıkmayacak ölçüde olmalıdır.</a:t>
            </a:r>
          </a:p>
          <a:p>
            <a:pPr lvl="1"/>
            <a:r>
              <a:rPr lang="tr-TR" dirty="0"/>
              <a:t>Soru hazırlanırken çok fazla detaya inilmemelidir.</a:t>
            </a:r>
          </a:p>
          <a:p>
            <a:pPr lvl="1"/>
            <a:r>
              <a:rPr lang="tr-TR" dirty="0"/>
              <a:t>Hata payı mutlaka göz önünde bulundurulmalıdır</a:t>
            </a:r>
            <a:r>
              <a:rPr lang="tr-TR" dirty="0" smtClean="0"/>
              <a:t>.</a:t>
            </a:r>
            <a:endParaRPr lang="tr-TR" dirty="0"/>
          </a:p>
        </p:txBody>
      </p:sp>
    </p:spTree>
    <p:extLst>
      <p:ext uri="{BB962C8B-B14F-4D97-AF65-F5344CB8AC3E}">
        <p14:creationId xmlns:p14="http://schemas.microsoft.com/office/powerpoint/2010/main" val="910190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Üretilen Ürünün </a:t>
            </a:r>
            <a:r>
              <a:rPr lang="tr-TR" dirty="0" smtClean="0"/>
              <a:t>Niteliği</a:t>
            </a:r>
            <a:endParaRPr lang="tr-TR" dirty="0"/>
          </a:p>
        </p:txBody>
      </p:sp>
      <p:sp>
        <p:nvSpPr>
          <p:cNvPr id="3" name="İçerik Yer Tutucusu 2"/>
          <p:cNvSpPr>
            <a:spLocks noGrp="1"/>
          </p:cNvSpPr>
          <p:nvPr>
            <p:ph idx="1"/>
          </p:nvPr>
        </p:nvSpPr>
        <p:spPr/>
        <p:txBody>
          <a:bodyPr>
            <a:normAutofit fontScale="77500" lnSpcReduction="20000"/>
          </a:bodyPr>
          <a:lstStyle/>
          <a:p>
            <a:endParaRPr lang="tr-TR" sz="2800" dirty="0"/>
          </a:p>
          <a:p>
            <a:pPr lvl="1"/>
            <a:r>
              <a:rPr lang="tr-TR" sz="2800" b="1" dirty="0"/>
              <a:t>Taşıma ve satış: </a:t>
            </a:r>
            <a:r>
              <a:rPr lang="tr-TR" dirty="0"/>
              <a:t>Bulunabilme, maliyet ve satış fiyatı, satış şartları, ürünün hareket hızı, güvenlik ve risk şekli</a:t>
            </a:r>
          </a:p>
          <a:p>
            <a:pPr lvl="1"/>
            <a:r>
              <a:rPr lang="tr-TR" sz="2800" b="1" dirty="0"/>
              <a:t>Dağıtım kanalları: </a:t>
            </a:r>
            <a:r>
              <a:rPr lang="tr-TR" dirty="0"/>
              <a:t>Dağıtım kanallarının kullanımı, stok durumu  ve sevk süreleri, önemli dağıtıcıları, karlılık oranları</a:t>
            </a:r>
          </a:p>
          <a:p>
            <a:pPr lvl="1"/>
            <a:r>
              <a:rPr lang="tr-TR" sz="2800" b="1" dirty="0"/>
              <a:t>Fiyatlandırma: </a:t>
            </a:r>
            <a:r>
              <a:rPr lang="tr-TR" dirty="0"/>
              <a:t>Fiyatlarda alt ve üst sınırlar, rakiplerin fiyatları ve fiyat stratejileri, ürün üstünlükleri ve avantajları</a:t>
            </a:r>
          </a:p>
          <a:p>
            <a:pPr lvl="1"/>
            <a:r>
              <a:rPr lang="tr-TR" sz="2800" b="1" dirty="0"/>
              <a:t>Reklam ve satış promosyonları: </a:t>
            </a:r>
            <a:r>
              <a:rPr lang="tr-TR" dirty="0"/>
              <a:t>Medya etkinlikleri ve etkinlik maliyetleri, dağıtım kanallarınca yapılan tanıtım faaliyetleri, rakiplerin verdikleri mesajlar ve izledikleri yöntemler ile bu uğurda yaptıkları harcama yükleri</a:t>
            </a:r>
            <a:endParaRPr lang="tr-TR" sz="4800" dirty="0"/>
          </a:p>
          <a:p>
            <a:pPr lvl="1"/>
            <a:r>
              <a:rPr lang="tr-TR" b="1" dirty="0"/>
              <a:t>Teknik hizmetler: </a:t>
            </a:r>
            <a:r>
              <a:rPr lang="tr-TR" dirty="0"/>
              <a:t>Garanti, bakım, onarım ve yedek parça sağlama ve karşılama hizmetleri</a:t>
            </a:r>
          </a:p>
          <a:p>
            <a:pPr lvl="1"/>
            <a:r>
              <a:rPr lang="tr-TR" b="1" dirty="0"/>
              <a:t>Destek hizmetler: </a:t>
            </a:r>
            <a:r>
              <a:rPr lang="tr-TR" dirty="0"/>
              <a:t>Ürünün kullanımı ve dağıtımıyla ilgili danışmanlık ve eğitim faaliyetleri ile bilgilendirme, şikâyetleri karşılama hizmetleri</a:t>
            </a:r>
          </a:p>
          <a:p>
            <a:endParaRPr lang="tr-TR" dirty="0"/>
          </a:p>
        </p:txBody>
      </p:sp>
    </p:spTree>
    <p:extLst>
      <p:ext uri="{BB962C8B-B14F-4D97-AF65-F5344CB8AC3E}">
        <p14:creationId xmlns:p14="http://schemas.microsoft.com/office/powerpoint/2010/main" val="3820649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Anket Formunun </a:t>
            </a:r>
            <a:r>
              <a:rPr lang="tr-TR" dirty="0" smtClean="0"/>
              <a:t>Hazırlanması</a:t>
            </a:r>
            <a:endParaRPr lang="tr-TR" dirty="0"/>
          </a:p>
        </p:txBody>
      </p:sp>
      <p:sp>
        <p:nvSpPr>
          <p:cNvPr id="3" name="İçerik Yer Tutucusu 2"/>
          <p:cNvSpPr>
            <a:spLocks noGrp="1"/>
          </p:cNvSpPr>
          <p:nvPr>
            <p:ph idx="1"/>
          </p:nvPr>
        </p:nvSpPr>
        <p:spPr/>
        <p:txBody>
          <a:bodyPr>
            <a:normAutofit/>
          </a:bodyPr>
          <a:lstStyle/>
          <a:p>
            <a:r>
              <a:rPr lang="tr-TR" sz="2800" dirty="0"/>
              <a:t>Anket soruları iki türlü olabilir:</a:t>
            </a:r>
          </a:p>
          <a:p>
            <a:pPr lvl="1"/>
            <a:r>
              <a:rPr lang="tr-TR" b="1" dirty="0"/>
              <a:t>Açık  uçlu  sorular:  </a:t>
            </a:r>
            <a:r>
              <a:rPr lang="tr-TR" dirty="0"/>
              <a:t>Bu  tür  soruların  cevabı  genelde  tektir  ve  seçenekleri yoktur.</a:t>
            </a:r>
          </a:p>
          <a:p>
            <a:pPr lvl="1"/>
            <a:r>
              <a:rPr lang="tr-TR" dirty="0"/>
              <a:t>Örneğin: Hangi alanda okuyorsunuz? gibi</a:t>
            </a:r>
          </a:p>
          <a:p>
            <a:pPr lvl="1"/>
            <a:r>
              <a:rPr lang="tr-TR" b="1" dirty="0"/>
              <a:t>Kapalı uçlu sorular: </a:t>
            </a:r>
            <a:r>
              <a:rPr lang="tr-TR" dirty="0"/>
              <a:t>Birden fazla cevabı olan sorulardır. Üçe ayrılırlar:</a:t>
            </a:r>
          </a:p>
        </p:txBody>
      </p:sp>
    </p:spTree>
    <p:extLst>
      <p:ext uri="{BB962C8B-B14F-4D97-AF65-F5344CB8AC3E}">
        <p14:creationId xmlns:p14="http://schemas.microsoft.com/office/powerpoint/2010/main" val="15539872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Anket Formunun </a:t>
            </a:r>
            <a:r>
              <a:rPr lang="tr-TR" dirty="0" smtClean="0"/>
              <a:t>Hazırlanması</a:t>
            </a:r>
            <a:endParaRPr lang="tr-TR" dirty="0"/>
          </a:p>
        </p:txBody>
      </p:sp>
      <p:sp>
        <p:nvSpPr>
          <p:cNvPr id="3" name="İçerik Yer Tutucusu 2"/>
          <p:cNvSpPr>
            <a:spLocks noGrp="1"/>
          </p:cNvSpPr>
          <p:nvPr>
            <p:ph idx="1"/>
          </p:nvPr>
        </p:nvSpPr>
        <p:spPr/>
        <p:txBody>
          <a:bodyPr>
            <a:normAutofit/>
          </a:bodyPr>
          <a:lstStyle/>
          <a:p>
            <a:pPr lvl="3"/>
            <a:r>
              <a:rPr lang="tr-TR" dirty="0" smtClean="0"/>
              <a:t>İki </a:t>
            </a:r>
            <a:r>
              <a:rPr lang="tr-TR" dirty="0"/>
              <a:t>şıklı sorular, örneğin doğru mu yanlış mı şeklindeki sorular</a:t>
            </a:r>
            <a:r>
              <a:rPr lang="tr-TR" dirty="0" smtClean="0"/>
              <a:t>.</a:t>
            </a:r>
            <a:endParaRPr lang="tr-TR" sz="2800" dirty="0"/>
          </a:p>
          <a:p>
            <a:pPr lvl="3"/>
            <a:r>
              <a:rPr lang="tr-TR" dirty="0"/>
              <a:t>Çoktan seçmeli sorular, örneğin test soruları</a:t>
            </a:r>
            <a:r>
              <a:rPr lang="tr-TR" dirty="0" smtClean="0"/>
              <a:t>.</a:t>
            </a:r>
            <a:endParaRPr lang="tr-TR" sz="2800" dirty="0"/>
          </a:p>
          <a:p>
            <a:pPr lvl="3"/>
            <a:r>
              <a:rPr lang="tr-TR" dirty="0"/>
              <a:t>Sıralamalı sorular, örneğin “Bu okula gelmenizin nedenlerini sıralayınız.” şeklindeki soruda olduğu gibi. Anket verileri değerlendirilirken hangi verilerin değerlendirmeye alınıp, hangilerinin alınmayacağının belirlenmesi çok önemlidir. Bu aşamada objektif olmak anketin güvenilirliğini etkileyecektir. Anket verilerinin değerlendirilmesinde istatistikten faydalanılır. Bu nedenle pazarlama araştırmalarında istatistik en önemli ve yardımcı bilimdir. Müşteri ilişkileri yönetimi, anket çalışmalarından elde edilen verilerin sonuçlarını değerlendirerek yapılacak planlar veya belirlenen hedefler için bu verilerden faydalanılır</a:t>
            </a:r>
            <a:r>
              <a:rPr lang="tr-TR" dirty="0" smtClean="0"/>
              <a:t>.</a:t>
            </a:r>
            <a:endParaRPr lang="tr-TR" sz="2800" dirty="0"/>
          </a:p>
        </p:txBody>
      </p:sp>
    </p:spTree>
    <p:extLst>
      <p:ext uri="{BB962C8B-B14F-4D97-AF65-F5344CB8AC3E}">
        <p14:creationId xmlns:p14="http://schemas.microsoft.com/office/powerpoint/2010/main" val="32982934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Anket Formunun </a:t>
            </a:r>
            <a:r>
              <a:rPr lang="tr-TR" dirty="0" smtClean="0"/>
              <a:t>Hazırlanması</a:t>
            </a:r>
            <a:endParaRPr lang="tr-TR" dirty="0"/>
          </a:p>
        </p:txBody>
      </p:sp>
      <p:sp>
        <p:nvSpPr>
          <p:cNvPr id="3" name="İçerik Yer Tutucusu 2"/>
          <p:cNvSpPr>
            <a:spLocks noGrp="1"/>
          </p:cNvSpPr>
          <p:nvPr>
            <p:ph idx="1"/>
          </p:nvPr>
        </p:nvSpPr>
        <p:spPr/>
        <p:txBody>
          <a:bodyPr>
            <a:normAutofit fontScale="92500"/>
          </a:bodyPr>
          <a:lstStyle/>
          <a:p>
            <a:r>
              <a:rPr lang="tr-TR" sz="2800" dirty="0"/>
              <a:t>CRM(</a:t>
            </a:r>
            <a:r>
              <a:rPr lang="tr-TR" sz="2800" dirty="0" err="1"/>
              <a:t>Customer</a:t>
            </a:r>
            <a:r>
              <a:rPr lang="tr-TR" sz="2800" dirty="0"/>
              <a:t> </a:t>
            </a:r>
            <a:r>
              <a:rPr lang="tr-TR" sz="2800" dirty="0" err="1"/>
              <a:t>Relationship</a:t>
            </a:r>
            <a:r>
              <a:rPr lang="tr-TR" sz="2800" dirty="0"/>
              <a:t> Management), yani Müşteri İlişkileri Yönetimi değişik tanımlamaları yapılan bir kavramdır. En iyi ifade eden tanım "DOĞRU mal ya da hizmeti, DOĞRU müşteriye, </a:t>
            </a:r>
            <a:endParaRPr lang="tr-TR" sz="1050" dirty="0"/>
          </a:p>
          <a:p>
            <a:r>
              <a:rPr lang="tr-TR" sz="2800" dirty="0" smtClean="0"/>
              <a:t>DOĞRU </a:t>
            </a:r>
            <a:r>
              <a:rPr lang="tr-TR" sz="2800" dirty="0"/>
              <a:t>zamanda ve fiyatla, DOĞRU noktada sunmaktır". Müşteri ilişkileri yönetimi ya da çok popüler kısaltması ile CRM, acaba iş dünyası için neler vadediyor? Öncelikle CRM pazarının son yıllarda nasıl bir gelişme sürecinde olduğuna bakıldığında karşımıza iş dünyasının yaşadığı büyük değişim çıkıyor</a:t>
            </a:r>
            <a:r>
              <a:rPr lang="tr-TR" sz="2800" dirty="0" smtClean="0"/>
              <a:t>.</a:t>
            </a:r>
            <a:endParaRPr lang="tr-TR" sz="2800" dirty="0"/>
          </a:p>
        </p:txBody>
      </p:sp>
    </p:spTree>
    <p:extLst>
      <p:ext uri="{BB962C8B-B14F-4D97-AF65-F5344CB8AC3E}">
        <p14:creationId xmlns:p14="http://schemas.microsoft.com/office/powerpoint/2010/main" val="78210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Anket Formunun </a:t>
            </a:r>
            <a:r>
              <a:rPr lang="tr-TR" dirty="0" smtClean="0"/>
              <a:t>Hazırlanması</a:t>
            </a:r>
            <a:endParaRPr lang="tr-TR" dirty="0"/>
          </a:p>
        </p:txBody>
      </p:sp>
      <p:sp>
        <p:nvSpPr>
          <p:cNvPr id="3" name="İçerik Yer Tutucusu 2"/>
          <p:cNvSpPr>
            <a:spLocks noGrp="1"/>
          </p:cNvSpPr>
          <p:nvPr>
            <p:ph idx="1"/>
          </p:nvPr>
        </p:nvSpPr>
        <p:spPr/>
        <p:txBody>
          <a:bodyPr>
            <a:normAutofit/>
          </a:bodyPr>
          <a:lstStyle/>
          <a:p>
            <a:r>
              <a:rPr lang="tr-TR" sz="2800" dirty="0" smtClean="0"/>
              <a:t>Dünyada </a:t>
            </a:r>
            <a:r>
              <a:rPr lang="tr-TR" sz="2800" dirty="0"/>
              <a:t>hemen hemen tüm pazarlarda rekabetin arttığı, ürünlerin pazara girme sürelerinin kısaldığı bir süreçte CRM sisteminin başlıca amacı müşteri beklentilerini doğru algılayıp müşteriye yaratılacak değerin artırılmasıdır. Müşteriye daha etkin ulaşmak, müşterinin isteklerini anlayarak ürün ve hizmetleri bu yönde şekillendirmek büyük </a:t>
            </a:r>
            <a:r>
              <a:rPr lang="tr-TR" sz="2800" dirty="0" smtClean="0"/>
              <a:t>önem taşımaktadır</a:t>
            </a:r>
            <a:r>
              <a:rPr lang="tr-TR" sz="2800" dirty="0"/>
              <a:t>. Aslında CRM çok da yeni bir kavram değildir</a:t>
            </a:r>
            <a:r>
              <a:rPr lang="tr-TR" sz="2800" dirty="0" smtClean="0"/>
              <a:t>.</a:t>
            </a:r>
            <a:endParaRPr lang="tr-TR" sz="2800" dirty="0"/>
          </a:p>
        </p:txBody>
      </p:sp>
    </p:spTree>
    <p:extLst>
      <p:ext uri="{BB962C8B-B14F-4D97-AF65-F5344CB8AC3E}">
        <p14:creationId xmlns:p14="http://schemas.microsoft.com/office/powerpoint/2010/main" val="42452350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Anket Formunun </a:t>
            </a:r>
            <a:r>
              <a:rPr lang="tr-TR" dirty="0" smtClean="0"/>
              <a:t>Hazırlanması</a:t>
            </a:r>
            <a:endParaRPr lang="tr-TR" dirty="0"/>
          </a:p>
        </p:txBody>
      </p:sp>
      <p:sp>
        <p:nvSpPr>
          <p:cNvPr id="3" name="İçerik Yer Tutucusu 2"/>
          <p:cNvSpPr>
            <a:spLocks noGrp="1"/>
          </p:cNvSpPr>
          <p:nvPr>
            <p:ph idx="1"/>
          </p:nvPr>
        </p:nvSpPr>
        <p:spPr/>
        <p:txBody>
          <a:bodyPr>
            <a:normAutofit fontScale="92500" lnSpcReduction="10000"/>
          </a:bodyPr>
          <a:lstStyle/>
          <a:p>
            <a:r>
              <a:rPr lang="tr-TR" sz="2800" dirty="0"/>
              <a:t>Müşteri ilişkileri yönetimi ABD medyasında 1989 yılında sadece birkaç defa geçmesine karşın, 2000 yılında bu rakam 14 bine ulaşmıştır. Hangi dönemde olursa olsun vizyon sahibi yöneticilerin tümü müşterileri anlamanın işlerini geliştirmek için ne kadar faydalı olduğunun bilincinde olmuştur. 50 sektör üzerinde yapılan bir araştırmaya göre 1923 yılında sektöründe lider olan şirketlerin 43’ü bugün hâlâ o sektörlerin liderleri  durumundadır. Bu şirketlere bakıldığında hepsinin müşteriyi anlamaya ciddi  yatırımlar  yapan ve müşteri odaklı çalışan şirketler olduğu görülmüştür</a:t>
            </a:r>
            <a:r>
              <a:rPr lang="tr-TR" sz="2800" dirty="0" smtClean="0"/>
              <a:t>.</a:t>
            </a:r>
            <a:endParaRPr lang="tr-TR" sz="2800" dirty="0"/>
          </a:p>
        </p:txBody>
      </p:sp>
    </p:spTree>
    <p:extLst>
      <p:ext uri="{BB962C8B-B14F-4D97-AF65-F5344CB8AC3E}">
        <p14:creationId xmlns:p14="http://schemas.microsoft.com/office/powerpoint/2010/main" val="38286108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Coğrafi Yapı</a:t>
            </a:r>
          </a:p>
        </p:txBody>
      </p:sp>
      <p:sp>
        <p:nvSpPr>
          <p:cNvPr id="3" name="İçerik Yer Tutucusu 2"/>
          <p:cNvSpPr>
            <a:spLocks noGrp="1"/>
          </p:cNvSpPr>
          <p:nvPr>
            <p:ph idx="1"/>
          </p:nvPr>
        </p:nvSpPr>
        <p:spPr/>
        <p:txBody>
          <a:bodyPr>
            <a:normAutofit fontScale="92500" lnSpcReduction="20000"/>
          </a:bodyPr>
          <a:lstStyle/>
          <a:p>
            <a:r>
              <a:rPr lang="tr-TR" sz="2800" dirty="0" smtClean="0"/>
              <a:t>Bir </a:t>
            </a:r>
            <a:r>
              <a:rPr lang="tr-TR" sz="2800" dirty="0"/>
              <a:t>bölgede yaşayan insanların ırk, cinsiyet, gelir dağılımı, yaş, yaşantı tarzı gibi ögelerine coğrafi yapı denir</a:t>
            </a:r>
            <a:r>
              <a:rPr lang="tr-TR" sz="2800" dirty="0" smtClean="0"/>
              <a:t>.</a:t>
            </a:r>
            <a:endParaRPr lang="tr-TR" sz="2800" dirty="0"/>
          </a:p>
          <a:p>
            <a:r>
              <a:rPr lang="tr-TR" sz="2800" dirty="0"/>
              <a:t>Bir ülkenin nüfusu, tüketici pazarının hacmi ve büyüklüğü hakkında genel bir fikir verir. Bu bakımdan pazarı etkileyen bir faktör olarak nüfusun gerek sayısını gerekse  niteliğini incelemek gerekir</a:t>
            </a:r>
            <a:r>
              <a:rPr lang="tr-TR" sz="2800" dirty="0" smtClean="0"/>
              <a:t>.</a:t>
            </a:r>
            <a:endParaRPr lang="tr-TR" sz="2800" dirty="0"/>
          </a:p>
          <a:p>
            <a:r>
              <a:rPr lang="tr-TR" sz="2800" dirty="0"/>
              <a:t>Coğrafi yapı aşağıdaki şekillerde incelenir</a:t>
            </a:r>
            <a:r>
              <a:rPr lang="tr-TR" sz="2800" dirty="0" smtClean="0"/>
              <a:t>:</a:t>
            </a:r>
            <a:endParaRPr lang="tr-TR" sz="2800" dirty="0"/>
          </a:p>
          <a:p>
            <a:pPr lvl="1"/>
            <a:r>
              <a:rPr lang="tr-TR" sz="2700" dirty="0"/>
              <a:t>Cinsiyet yönünden dağılım</a:t>
            </a:r>
          </a:p>
          <a:p>
            <a:pPr lvl="1"/>
            <a:r>
              <a:rPr lang="tr-TR" sz="2700" dirty="0"/>
              <a:t>Yaş grupları yönünden dağılım</a:t>
            </a:r>
          </a:p>
          <a:p>
            <a:pPr lvl="1"/>
            <a:r>
              <a:rPr lang="tr-TR" sz="2700" dirty="0"/>
              <a:t>Bölge yönünden dağılım</a:t>
            </a:r>
          </a:p>
          <a:p>
            <a:pPr lvl="1"/>
            <a:r>
              <a:rPr lang="tr-TR" sz="2700" dirty="0"/>
              <a:t>Gelir yönünden </a:t>
            </a:r>
            <a:r>
              <a:rPr lang="tr-TR" sz="2700" dirty="0" smtClean="0"/>
              <a:t>dağılım</a:t>
            </a:r>
            <a:endParaRPr lang="tr-TR" sz="2700" dirty="0"/>
          </a:p>
        </p:txBody>
      </p:sp>
    </p:spTree>
    <p:extLst>
      <p:ext uri="{BB962C8B-B14F-4D97-AF65-F5344CB8AC3E}">
        <p14:creationId xmlns:p14="http://schemas.microsoft.com/office/powerpoint/2010/main" val="10947148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Coğrafi Yapı</a:t>
            </a:r>
          </a:p>
        </p:txBody>
      </p:sp>
      <p:sp>
        <p:nvSpPr>
          <p:cNvPr id="3" name="İçerik Yer Tutucusu 2"/>
          <p:cNvSpPr>
            <a:spLocks noGrp="1"/>
          </p:cNvSpPr>
          <p:nvPr>
            <p:ph idx="1"/>
          </p:nvPr>
        </p:nvSpPr>
        <p:spPr/>
        <p:txBody>
          <a:bodyPr>
            <a:normAutofit fontScale="77500" lnSpcReduction="20000"/>
          </a:bodyPr>
          <a:lstStyle/>
          <a:p>
            <a:r>
              <a:rPr lang="tr-TR" sz="2800" b="1" dirty="0" smtClean="0"/>
              <a:t>Cinsiyet </a:t>
            </a:r>
            <a:r>
              <a:rPr lang="tr-TR" sz="2800" b="1" dirty="0"/>
              <a:t>yönünden dağılımı: </a:t>
            </a:r>
            <a:r>
              <a:rPr lang="tr-TR" sz="2800" dirty="0"/>
              <a:t>Nüfusun erkek ve kadın olarak yani cinsiyet yönünden dağılımı, satışa sunulan malların muhtemel alıcıları hakkında temel bilgi verir. Satışa arz edilecek malların, kadınlara mı yoksa erkeklere mi hitap edeceği veya bu malların hangi cins tüketici tarafından daha çok satın alındığı belirlenir. Buna, erkeklerden daha çok kadınların alışveriş yaptıklarını örnek gösterebiliriz.</a:t>
            </a:r>
          </a:p>
          <a:p>
            <a:r>
              <a:rPr lang="tr-TR" sz="2800" b="1" dirty="0" smtClean="0"/>
              <a:t>Yaş </a:t>
            </a:r>
            <a:r>
              <a:rPr lang="tr-TR" sz="2800" b="1" dirty="0"/>
              <a:t>grupları yönünden dağılımı: </a:t>
            </a:r>
            <a:r>
              <a:rPr lang="tr-TR" sz="2800" dirty="0"/>
              <a:t>Satışın yapılacağı yöre nüfusunun yaş gruplarına göre dağılımı, satışa arz edilecek malın muhtemel tüketimi hakkında satıcıya bilgi verir. Örneğin sakızı, yaşlılardan çok çocuklar ve gençler tüketir. Bunun için sakız satışlarının muhtemel müşterileri daha çok çocuk ve gençlerdir. Aynı şekilde kola vb. içecekleri, yaşlılardan çok gençler tüketir</a:t>
            </a:r>
            <a:r>
              <a:rPr lang="tr-TR" sz="2800" dirty="0" smtClean="0"/>
              <a:t>.</a:t>
            </a:r>
            <a:endParaRPr lang="tr-TR" sz="2800" dirty="0"/>
          </a:p>
        </p:txBody>
      </p:sp>
    </p:spTree>
    <p:extLst>
      <p:ext uri="{BB962C8B-B14F-4D97-AF65-F5344CB8AC3E}">
        <p14:creationId xmlns:p14="http://schemas.microsoft.com/office/powerpoint/2010/main" val="36734094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Coğrafi Yapı</a:t>
            </a:r>
          </a:p>
        </p:txBody>
      </p:sp>
      <p:sp>
        <p:nvSpPr>
          <p:cNvPr id="3" name="İçerik Yer Tutucusu 2"/>
          <p:cNvSpPr>
            <a:spLocks noGrp="1"/>
          </p:cNvSpPr>
          <p:nvPr>
            <p:ph idx="1"/>
          </p:nvPr>
        </p:nvSpPr>
        <p:spPr/>
        <p:txBody>
          <a:bodyPr>
            <a:normAutofit fontScale="70000" lnSpcReduction="20000"/>
          </a:bodyPr>
          <a:lstStyle/>
          <a:p>
            <a:r>
              <a:rPr lang="tr-TR" sz="2800" b="1" dirty="0" smtClean="0"/>
              <a:t>Bölge </a:t>
            </a:r>
            <a:r>
              <a:rPr lang="tr-TR" sz="2800" b="1" dirty="0"/>
              <a:t>yönünden dağılımı: </a:t>
            </a:r>
            <a:r>
              <a:rPr lang="tr-TR" sz="2800" dirty="0"/>
              <a:t>Hedef müşteri grubunun yer aldığı bölgenin genel özelliklerini belirleyerek bu doğrultuda ürün ve hizmetleri belirleme, dağıtım ve tanıtımının bu bölgenin özelliklerine göre yapılmasında önemlidir (İç Anadolu Bölgesi gibi).</a:t>
            </a:r>
          </a:p>
          <a:p>
            <a:r>
              <a:rPr lang="tr-TR" sz="2800" dirty="0"/>
              <a:t> </a:t>
            </a:r>
            <a:r>
              <a:rPr lang="tr-TR" sz="2800" b="1" dirty="0" smtClean="0"/>
              <a:t>Gelir </a:t>
            </a:r>
            <a:r>
              <a:rPr lang="tr-TR" sz="2800" b="1" dirty="0"/>
              <a:t>yönünden dağılımı: </a:t>
            </a:r>
            <a:r>
              <a:rPr lang="tr-TR" sz="2800" dirty="0"/>
              <a:t>Tüketicilerin gelirleri ve harcamaları için ellerinde bulundurdukları para miktarı, onların satın alacağı mal veya hizmetlerin cins ve miktarını büyük oranda etkiler. Bunun için tüketicilerin gelir durumlarının bilinmesi, pazarlama faaliyetleri yönünden büyük önem taşır. Nihai tüketiciler, çok zaman toplumun çekirdeğini meydana getiren aile çevresinde toplanır. Bunun için kişisel ve aile ihtiyaçları, nihai tüketimde büyük rol oynar. Aile ihtiyaçlarının karşılanması için satın alma işlerinin aile reisinin veya hanımının yürütmesi de pazarlama faaliyetleri yönünden oldukça önem taşır. Nihai tüketici denildiğinde akla aile ve onun ihtiyaçları geldiğine göre bir ailenin satın alma eğilimine etki eden faktörler şunlardır</a:t>
            </a:r>
            <a:r>
              <a:rPr lang="tr-TR" sz="2800" dirty="0" smtClean="0"/>
              <a:t>.</a:t>
            </a:r>
            <a:endParaRPr lang="tr-TR" sz="2800" dirty="0"/>
          </a:p>
        </p:txBody>
      </p:sp>
    </p:spTree>
    <p:extLst>
      <p:ext uri="{BB962C8B-B14F-4D97-AF65-F5344CB8AC3E}">
        <p14:creationId xmlns:p14="http://schemas.microsoft.com/office/powerpoint/2010/main" val="27121444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Coğrafi Yapı</a:t>
            </a:r>
          </a:p>
        </p:txBody>
      </p:sp>
      <p:sp>
        <p:nvSpPr>
          <p:cNvPr id="3" name="İçerik Yer Tutucusu 2"/>
          <p:cNvSpPr>
            <a:spLocks noGrp="1"/>
          </p:cNvSpPr>
          <p:nvPr>
            <p:ph idx="1"/>
          </p:nvPr>
        </p:nvSpPr>
        <p:spPr/>
        <p:txBody>
          <a:bodyPr>
            <a:normAutofit fontScale="77500" lnSpcReduction="20000"/>
          </a:bodyPr>
          <a:lstStyle/>
          <a:p>
            <a:pPr lvl="2"/>
            <a:r>
              <a:rPr lang="tr-TR" sz="2400" dirty="0" smtClean="0"/>
              <a:t>Ailenin </a:t>
            </a:r>
            <a:r>
              <a:rPr lang="tr-TR" sz="2400" dirty="0"/>
              <a:t>sosyal düzeyi: Tahsil, meslek, mali durum, ikamet edilen yer ve sosyal çevre</a:t>
            </a:r>
          </a:p>
          <a:p>
            <a:pPr lvl="2"/>
            <a:r>
              <a:rPr lang="tr-TR" sz="2400" dirty="0"/>
              <a:t>Ailenin genel durumu: Aile gelenekleri, modern anlayış, zamana uyma kabiliyetleri.</a:t>
            </a:r>
          </a:p>
          <a:p>
            <a:pPr lvl="2"/>
            <a:r>
              <a:rPr lang="tr-TR" sz="2400" dirty="0"/>
              <a:t>Ailenin o andaki durumu: Aile bireylerinin sayısı, yaşları, evli veya bekâr oluşları, evdeki iş bölümü, aile fertleri arasındaki ilişki ve değer yargıları.</a:t>
            </a:r>
          </a:p>
          <a:p>
            <a:pPr lvl="2"/>
            <a:r>
              <a:rPr lang="tr-TR" sz="2400" dirty="0"/>
              <a:t>Ailenin yaşayış tarzı ve hedefi: Günü gününe yaşama ve geleceğe dayalı  düşünce ile harcama, tasarrufa önem verme, eğlenceye düşkünlük, peşin veya kredi ile alma alışkanlığı, modaya uyma eğilimi, başkalarına benzeme güdüsü.</a:t>
            </a:r>
          </a:p>
          <a:p>
            <a:pPr lvl="2"/>
            <a:r>
              <a:rPr lang="tr-TR" sz="2400" dirty="0"/>
              <a:t>Ailede karar verme durumu: Aile reisinin karar vermesi, erkeklerin veya kadınların müşterek karar vermesi, ev hanımının karar vermesi, tüm aile bireylerinin müşterek veya ayrı ayrı karar vermesi.</a:t>
            </a:r>
          </a:p>
          <a:p>
            <a:pPr lvl="2"/>
            <a:r>
              <a:rPr lang="tr-TR" sz="2400" dirty="0"/>
              <a:t>Ailenin tarihçesi: İkamet yerindeki değişmeler, mali değişiklikler, meslek değişmeleri, tahsil düzeyindeki değişmeler ve gelişmeler</a:t>
            </a:r>
            <a:r>
              <a:rPr lang="tr-TR" sz="2400" dirty="0" smtClean="0"/>
              <a:t>.</a:t>
            </a:r>
            <a:endParaRPr lang="tr-TR" sz="2400" dirty="0"/>
          </a:p>
        </p:txBody>
      </p:sp>
    </p:spTree>
    <p:extLst>
      <p:ext uri="{BB962C8B-B14F-4D97-AF65-F5344CB8AC3E}">
        <p14:creationId xmlns:p14="http://schemas.microsoft.com/office/powerpoint/2010/main" val="21200329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Coğrafi Yapı</a:t>
            </a:r>
          </a:p>
        </p:txBody>
      </p:sp>
      <p:sp>
        <p:nvSpPr>
          <p:cNvPr id="3" name="İçerik Yer Tutucusu 2"/>
          <p:cNvSpPr>
            <a:spLocks noGrp="1"/>
          </p:cNvSpPr>
          <p:nvPr>
            <p:ph idx="1"/>
          </p:nvPr>
        </p:nvSpPr>
        <p:spPr/>
        <p:txBody>
          <a:bodyPr>
            <a:normAutofit fontScale="92500" lnSpcReduction="20000"/>
          </a:bodyPr>
          <a:lstStyle/>
          <a:p>
            <a:r>
              <a:rPr lang="tr-TR" sz="2800" dirty="0" smtClean="0"/>
              <a:t>Tüketicileri</a:t>
            </a:r>
            <a:r>
              <a:rPr lang="tr-TR" sz="2800" dirty="0"/>
              <a:t>; gelir durumlarına göre yüksek gelirli, orta gelirli ve az gelirli diye üç gruba ayırabiliriz. Gelir seviyeleri de tüketicilerin satın alma şekillerinde farklılık meydana getirir.</a:t>
            </a:r>
          </a:p>
          <a:p>
            <a:r>
              <a:rPr lang="tr-TR" sz="2800" dirty="0" smtClean="0"/>
              <a:t>Yüksek </a:t>
            </a:r>
            <a:r>
              <a:rPr lang="tr-TR" sz="2800" dirty="0"/>
              <a:t>gelirlilerin harcamaları lükse ve modaya uygun olur. Orta gelirliler, kısmen modaya ve zarafete uygun olmakla beraber sağlamlığa önem verirler. Az gelirliler ise ucuzluğa ve dayanıklılığa daha çok önem gösterirler. Genel olarak yüksek gelirlilerin daha çok peşin alımlarda bulunmalarına karşılık, orta ve az gelirlilerin krediyle ve taksitle  alışveriş yapmayı tercih ettikleri görülür</a:t>
            </a:r>
            <a:r>
              <a:rPr lang="tr-TR" sz="2800" dirty="0" smtClean="0"/>
              <a:t>.</a:t>
            </a:r>
            <a:endParaRPr lang="tr-TR" sz="2800" dirty="0"/>
          </a:p>
        </p:txBody>
      </p:sp>
    </p:spTree>
    <p:extLst>
      <p:ext uri="{BB962C8B-B14F-4D97-AF65-F5344CB8AC3E}">
        <p14:creationId xmlns:p14="http://schemas.microsoft.com/office/powerpoint/2010/main" val="340645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a:t>
            </a:r>
            <a:r>
              <a:rPr lang="tr-TR" dirty="0" smtClean="0"/>
              <a:t>Gruplandırma</a:t>
            </a:r>
            <a:endParaRPr lang="tr-TR" dirty="0"/>
          </a:p>
        </p:txBody>
      </p:sp>
      <p:sp>
        <p:nvSpPr>
          <p:cNvPr id="3" name="İçerik Yer Tutucusu 2"/>
          <p:cNvSpPr>
            <a:spLocks noGrp="1"/>
          </p:cNvSpPr>
          <p:nvPr>
            <p:ph idx="1"/>
          </p:nvPr>
        </p:nvSpPr>
        <p:spPr/>
        <p:txBody>
          <a:bodyPr>
            <a:normAutofit fontScale="92500" lnSpcReduction="10000"/>
          </a:bodyPr>
          <a:lstStyle/>
          <a:p>
            <a:r>
              <a:rPr lang="tr-TR" sz="2800" dirty="0" smtClean="0"/>
              <a:t>Grup</a:t>
            </a:r>
            <a:r>
              <a:rPr lang="tr-TR" sz="2800" dirty="0"/>
              <a:t>, aralarında herhangi bir bakımdan ilgi ya da benzerlik bulunan ikiden çok unsurun oluşturduğu topluluktur</a:t>
            </a:r>
            <a:r>
              <a:rPr lang="tr-TR" sz="2800" dirty="0" smtClean="0"/>
              <a:t>. </a:t>
            </a:r>
            <a:r>
              <a:rPr lang="tr-TR" sz="2800" dirty="0"/>
              <a:t> </a:t>
            </a:r>
            <a:r>
              <a:rPr lang="tr-TR" sz="2800" dirty="0" smtClean="0"/>
              <a:t>Satış </a:t>
            </a:r>
            <a:r>
              <a:rPr lang="tr-TR" sz="2800" dirty="0"/>
              <a:t>elemanı ürünlerin gruplandırılmasını yaparken aşağıdaki noktalara dikkat etmelidir</a:t>
            </a:r>
            <a:r>
              <a:rPr lang="tr-TR" sz="2800" dirty="0" smtClean="0"/>
              <a:t>:</a:t>
            </a:r>
            <a:r>
              <a:rPr lang="tr-TR" sz="2800" dirty="0"/>
              <a:t> </a:t>
            </a:r>
            <a:endParaRPr lang="tr-TR" sz="2800" dirty="0" smtClean="0"/>
          </a:p>
          <a:p>
            <a:pPr lvl="1"/>
            <a:r>
              <a:rPr lang="tr-TR" dirty="0" smtClean="0"/>
              <a:t>Modeli</a:t>
            </a:r>
          </a:p>
          <a:p>
            <a:pPr lvl="1"/>
            <a:r>
              <a:rPr lang="tr-TR" dirty="0" smtClean="0"/>
              <a:t>Üretim </a:t>
            </a:r>
            <a:r>
              <a:rPr lang="tr-TR" dirty="0"/>
              <a:t>tarihi</a:t>
            </a:r>
          </a:p>
          <a:p>
            <a:pPr lvl="1"/>
            <a:r>
              <a:rPr lang="tr-TR" dirty="0"/>
              <a:t>Ham maddesi</a:t>
            </a:r>
          </a:p>
          <a:p>
            <a:pPr lvl="1"/>
            <a:r>
              <a:rPr lang="tr-TR" dirty="0"/>
              <a:t>Renkleri</a:t>
            </a:r>
          </a:p>
          <a:p>
            <a:pPr lvl="1"/>
            <a:r>
              <a:rPr lang="tr-TR" dirty="0"/>
              <a:t>Fiziksel özellikleri</a:t>
            </a:r>
          </a:p>
          <a:p>
            <a:pPr lvl="1"/>
            <a:r>
              <a:rPr lang="tr-TR" dirty="0" smtClean="0"/>
              <a:t>Fiyatı</a:t>
            </a:r>
            <a:endParaRPr lang="tr-TR" dirty="0"/>
          </a:p>
        </p:txBody>
      </p:sp>
    </p:spTree>
    <p:extLst>
      <p:ext uri="{BB962C8B-B14F-4D97-AF65-F5344CB8AC3E}">
        <p14:creationId xmlns:p14="http://schemas.microsoft.com/office/powerpoint/2010/main" val="1341467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Coğrafi Yapı</a:t>
            </a:r>
          </a:p>
        </p:txBody>
      </p:sp>
      <p:sp>
        <p:nvSpPr>
          <p:cNvPr id="3" name="İçerik Yer Tutucusu 2"/>
          <p:cNvSpPr>
            <a:spLocks noGrp="1"/>
          </p:cNvSpPr>
          <p:nvPr>
            <p:ph idx="1"/>
          </p:nvPr>
        </p:nvSpPr>
        <p:spPr/>
        <p:txBody>
          <a:bodyPr>
            <a:normAutofit fontScale="92500" lnSpcReduction="10000"/>
          </a:bodyPr>
          <a:lstStyle/>
          <a:p>
            <a:r>
              <a:rPr lang="tr-TR" sz="2800" dirty="0" smtClean="0"/>
              <a:t>Bir </a:t>
            </a:r>
            <a:r>
              <a:rPr lang="tr-TR" sz="2800" dirty="0"/>
              <a:t>kısım tüketiciler, ekonomik düşünceyle hareket ederek en uygun fiyatı, kaliteyi ve çeşidi bulmak için oldukça çok dolaşırlar. Bu bakımdan mal almada ve karar vermede çok inceleyicidirler. Bunlar hem akli ve hem de hissi güdülerinin etkisi altında çok kalırlar.</a:t>
            </a:r>
          </a:p>
          <a:p>
            <a:r>
              <a:rPr lang="tr-TR" sz="2800" dirty="0" smtClean="0"/>
              <a:t>Bir </a:t>
            </a:r>
            <a:r>
              <a:rPr lang="tr-TR" sz="2800" dirty="0"/>
              <a:t>kısım tüketiciler ise fazla dolaşmayı sevmezler. Bunlar için fiyat ve çeşit önemli değildir. Önemli olan rahat ve kolay alışveriş yapabilmektir. Bazı tüketiciler de belirli yerlerden mal almayı tercih ederler. Alacakları mal yok ise gelmesini beklerler ve buna razı olurlar.</a:t>
            </a:r>
          </a:p>
        </p:txBody>
      </p:sp>
    </p:spTree>
    <p:extLst>
      <p:ext uri="{BB962C8B-B14F-4D97-AF65-F5344CB8AC3E}">
        <p14:creationId xmlns:p14="http://schemas.microsoft.com/office/powerpoint/2010/main" val="27033009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SATIŞ YERİ </a:t>
            </a:r>
            <a:r>
              <a:rPr lang="tr-TR" b="1" dirty="0" smtClean="0"/>
              <a:t>HAZIRLAMA</a:t>
            </a:r>
            <a:endParaRPr lang="tr-TR" dirty="0"/>
          </a:p>
        </p:txBody>
      </p:sp>
      <p:sp>
        <p:nvSpPr>
          <p:cNvPr id="3" name="İçerik Yer Tutucusu 2"/>
          <p:cNvSpPr>
            <a:spLocks noGrp="1"/>
          </p:cNvSpPr>
          <p:nvPr>
            <p:ph idx="1"/>
          </p:nvPr>
        </p:nvSpPr>
        <p:spPr/>
        <p:txBody>
          <a:bodyPr/>
          <a:lstStyle/>
          <a:p>
            <a:r>
              <a:rPr lang="tr-TR" b="1" dirty="0"/>
              <a:t>SATIŞ YERİ HAZIRLAMA</a:t>
            </a:r>
          </a:p>
          <a:p>
            <a:r>
              <a:rPr lang="tr-TR" dirty="0"/>
              <a:t>Satış yeri hazırlanırken bazı düzenlemelerin yapılması gerekir.</a:t>
            </a:r>
          </a:p>
          <a:p>
            <a:endParaRPr lang="tr-TR" dirty="0"/>
          </a:p>
        </p:txBody>
      </p:sp>
    </p:spTree>
    <p:extLst>
      <p:ext uri="{BB962C8B-B14F-4D97-AF65-F5344CB8AC3E}">
        <p14:creationId xmlns:p14="http://schemas.microsoft.com/office/powerpoint/2010/main" val="14978267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İstifleme</a:t>
            </a:r>
            <a:endParaRPr lang="tr-TR" dirty="0"/>
          </a:p>
        </p:txBody>
      </p:sp>
      <p:sp>
        <p:nvSpPr>
          <p:cNvPr id="3" name="İçerik Yer Tutucusu 2"/>
          <p:cNvSpPr>
            <a:spLocks noGrp="1"/>
          </p:cNvSpPr>
          <p:nvPr>
            <p:ph idx="1"/>
          </p:nvPr>
        </p:nvSpPr>
        <p:spPr/>
        <p:txBody>
          <a:bodyPr>
            <a:normAutofit lnSpcReduction="10000"/>
          </a:bodyPr>
          <a:lstStyle/>
          <a:p>
            <a:r>
              <a:rPr lang="tr-TR" sz="2800" dirty="0" smtClean="0"/>
              <a:t>Ambalajlama </a:t>
            </a:r>
            <a:r>
              <a:rPr lang="tr-TR" sz="2800" dirty="0"/>
              <a:t>işleminden sonra benzer ürünler bir arada depolanır ve farklı müşterilere göre konsolide edilerek dağıtıma hazır hâle getirilir. </a:t>
            </a:r>
            <a:r>
              <a:rPr lang="tr-TR" sz="2800" b="1" dirty="0"/>
              <a:t>Konsolidasyon </a:t>
            </a:r>
            <a:r>
              <a:rPr lang="tr-TR" sz="2800" dirty="0"/>
              <a:t>terimi depo  yönetiminde aynı müşteri ve/veya güzergâha ait olan malların gruplandırılmasını tanımlamaktadır. Bununla birlikte konsolidasyon, bir şirketin farklı kanallardan gelen çeşitli ürünleri, merkezi bir depoya yerleştirmesi ve daha sonrasındaki dağıtım için de birleştirilmesini ifade etmektedir</a:t>
            </a:r>
            <a:r>
              <a:rPr lang="tr-TR" sz="2800" dirty="0" smtClean="0"/>
              <a:t>.</a:t>
            </a:r>
            <a:r>
              <a:rPr lang="tr-TR" sz="2800" dirty="0"/>
              <a:t> </a:t>
            </a:r>
            <a:endParaRPr lang="tr-TR" sz="2000" dirty="0"/>
          </a:p>
          <a:p>
            <a:r>
              <a:rPr lang="tr-TR" sz="800" dirty="0"/>
              <a:t> </a:t>
            </a:r>
            <a:endParaRPr lang="tr-TR" sz="4400" dirty="0"/>
          </a:p>
          <a:p>
            <a:endParaRPr lang="tr-TR" dirty="0"/>
          </a:p>
        </p:txBody>
      </p:sp>
    </p:spTree>
    <p:extLst>
      <p:ext uri="{BB962C8B-B14F-4D97-AF65-F5344CB8AC3E}">
        <p14:creationId xmlns:p14="http://schemas.microsoft.com/office/powerpoint/2010/main" val="4148363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İstifleme</a:t>
            </a:r>
            <a:endParaRPr lang="tr-TR" dirty="0"/>
          </a:p>
        </p:txBody>
      </p:sp>
      <p:sp>
        <p:nvSpPr>
          <p:cNvPr id="3" name="İçerik Yer Tutucusu 2"/>
          <p:cNvSpPr>
            <a:spLocks noGrp="1"/>
          </p:cNvSpPr>
          <p:nvPr>
            <p:ph idx="1"/>
          </p:nvPr>
        </p:nvSpPr>
        <p:spPr/>
        <p:txBody>
          <a:bodyPr>
            <a:normAutofit/>
          </a:bodyPr>
          <a:lstStyle/>
          <a:p>
            <a:r>
              <a:rPr lang="tr-TR" sz="2800" dirty="0"/>
              <a:t>Farklı özelliklere sahip ürünler belirli dağıtım merkezi ve depolarda sınıflandırmaya tabi tutularak depo içerisinde olası hata ve karışıklıklar önlenir, zaman ve mekân faydası yaratılır. Depo yönetiminde ürün birleştirme süreçlerinde çoğunlukla raf sistemlerinden faydalanılır. Raflara yerleştirilen ürünler daha sonra müşteri siparişlerine göre gruplandırılarak hazırlanır. </a:t>
            </a:r>
          </a:p>
        </p:txBody>
      </p:sp>
    </p:spTree>
    <p:extLst>
      <p:ext uri="{BB962C8B-B14F-4D97-AF65-F5344CB8AC3E}">
        <p14:creationId xmlns:p14="http://schemas.microsoft.com/office/powerpoint/2010/main" val="31228197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İstifleme</a:t>
            </a:r>
            <a:endParaRPr lang="tr-TR" dirty="0"/>
          </a:p>
        </p:txBody>
      </p:sp>
      <p:sp>
        <p:nvSpPr>
          <p:cNvPr id="3" name="İçerik Yer Tutucusu 2"/>
          <p:cNvSpPr>
            <a:spLocks noGrp="1"/>
          </p:cNvSpPr>
          <p:nvPr>
            <p:ph idx="1"/>
          </p:nvPr>
        </p:nvSpPr>
        <p:spPr/>
        <p:txBody>
          <a:bodyPr>
            <a:normAutofit fontScale="92500"/>
          </a:bodyPr>
          <a:lstStyle/>
          <a:p>
            <a:r>
              <a:rPr lang="tr-TR" sz="2800" dirty="0"/>
              <a:t>Depolarda muhafaza edilen eşyaların, yarı mamullerin ve hatta ham maddelerin depo içerisinde taşıma ve istifleme işlemlerinin gerçekleştirilmesi, yükleme ve boşaltmalarının sorunsuz bir biçimde yapılması gerekir. </a:t>
            </a:r>
          </a:p>
          <a:p>
            <a:r>
              <a:rPr lang="tr-TR" sz="2800" dirty="0"/>
              <a:t>Sorunsuz bir istifleme işlemi için seçilmiş, kapasitelerine ve tasarımlarına göre farklılıklar gösteren taşıma araçlarının hareketlerinin kolay sağlanacağı bir alana ihtiyaç </a:t>
            </a:r>
            <a:r>
              <a:rPr lang="tr-TR" sz="2800" dirty="0" err="1"/>
              <a:t>duyulur.Böylelikle</a:t>
            </a:r>
            <a:r>
              <a:rPr lang="tr-TR" sz="2800" dirty="0"/>
              <a:t> depo içerisinde işlem akışı ve zaman tasarrufu sağlanır.</a:t>
            </a:r>
          </a:p>
        </p:txBody>
      </p:sp>
    </p:spTree>
    <p:extLst>
      <p:ext uri="{BB962C8B-B14F-4D97-AF65-F5344CB8AC3E}">
        <p14:creationId xmlns:p14="http://schemas.microsoft.com/office/powerpoint/2010/main" val="16436973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Temizlik Bilgisi</a:t>
            </a:r>
          </a:p>
        </p:txBody>
      </p:sp>
      <p:sp>
        <p:nvSpPr>
          <p:cNvPr id="3" name="İçerik Yer Tutucusu 2"/>
          <p:cNvSpPr>
            <a:spLocks noGrp="1"/>
          </p:cNvSpPr>
          <p:nvPr>
            <p:ph idx="1"/>
          </p:nvPr>
        </p:nvSpPr>
        <p:spPr/>
        <p:txBody>
          <a:bodyPr>
            <a:normAutofit/>
          </a:bodyPr>
          <a:lstStyle/>
          <a:p>
            <a:r>
              <a:rPr lang="tr-TR" sz="2800" dirty="0" smtClean="0"/>
              <a:t>Modern </a:t>
            </a:r>
            <a:r>
              <a:rPr lang="tr-TR" sz="2800" dirty="0"/>
              <a:t>yönetim anlayışında büyük önemi olan temizlik hizmetlerinde  işletmeye  girişi sağlanan her türlü malın ve ürünün en iyi şekilde muhafaza edilmesi gerekmektedir. Ürünlerin en doğru şekilde korunması ve saklanması temiz ve düzenli bir ortamı gerektirir</a:t>
            </a:r>
            <a:r>
              <a:rPr lang="tr-TR" sz="2800" dirty="0" smtClean="0"/>
              <a:t>.</a:t>
            </a:r>
            <a:endParaRPr lang="tr-TR" sz="2800" dirty="0"/>
          </a:p>
        </p:txBody>
      </p:sp>
    </p:spTree>
    <p:extLst>
      <p:ext uri="{BB962C8B-B14F-4D97-AF65-F5344CB8AC3E}">
        <p14:creationId xmlns:p14="http://schemas.microsoft.com/office/powerpoint/2010/main" val="39601911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Temizlik Bilgisi</a:t>
            </a:r>
          </a:p>
        </p:txBody>
      </p:sp>
      <p:sp>
        <p:nvSpPr>
          <p:cNvPr id="3" name="İçerik Yer Tutucusu 2"/>
          <p:cNvSpPr>
            <a:spLocks noGrp="1"/>
          </p:cNvSpPr>
          <p:nvPr>
            <p:ph idx="1"/>
          </p:nvPr>
        </p:nvSpPr>
        <p:spPr/>
        <p:txBody>
          <a:bodyPr>
            <a:normAutofit fontScale="85000" lnSpcReduction="10000"/>
          </a:bodyPr>
          <a:lstStyle/>
          <a:p>
            <a:r>
              <a:rPr lang="tr-TR" sz="2800" dirty="0"/>
              <a:t>Mekânı kullanılmadan önce</a:t>
            </a:r>
            <a:r>
              <a:rPr lang="tr-TR" sz="2800" i="1" dirty="0" smtClean="0"/>
              <a:t>;</a:t>
            </a:r>
            <a:endParaRPr lang="tr-TR" sz="2800" dirty="0"/>
          </a:p>
          <a:p>
            <a:pPr lvl="1"/>
            <a:r>
              <a:rPr lang="tr-TR" sz="2700" dirty="0"/>
              <a:t>Yerler, tavan, kapı ve çerçeveler kontrol edilmeli ve gerekiyorsa iyice temizlenmeli ve tamir edilmelidir.</a:t>
            </a:r>
          </a:p>
          <a:p>
            <a:pPr lvl="1"/>
            <a:r>
              <a:rPr lang="tr-TR" sz="2700" dirty="0"/>
              <a:t>Dış alan yabani bitki ve çöplerden temizlenmelidir. Böylece sıçan, fare ve haşeratın bu alana gelmesi önlenmelidir. Gerekirse duvarlar ve yerler böcek öldürücü ile kaplanabilir.</a:t>
            </a:r>
          </a:p>
          <a:p>
            <a:pPr lvl="1"/>
            <a:r>
              <a:rPr lang="tr-TR" sz="2700" dirty="0"/>
              <a:t>Bütün depolar düzenli olarak temizlenmelidir. (Bu temizlik bir zaman çizelgesine göre yapılmalı ve yapılan temizlikler kayda geçirilmelidir</a:t>
            </a:r>
            <a:r>
              <a:rPr lang="tr-TR" sz="2700" dirty="0" smtClean="0"/>
              <a:t>.):</a:t>
            </a:r>
            <a:endParaRPr lang="tr-TR" sz="3500" dirty="0"/>
          </a:p>
          <a:p>
            <a:pPr lvl="2"/>
            <a:r>
              <a:rPr lang="tr-TR" dirty="0"/>
              <a:t>Her günün sonunda yerler silinmelidir.</a:t>
            </a:r>
          </a:p>
          <a:p>
            <a:pPr lvl="2"/>
            <a:r>
              <a:rPr lang="tr-TR" dirty="0"/>
              <a:t>Her haftanın sonunda duvarlar ve her yığının yanları temizlenmelidir.</a:t>
            </a:r>
          </a:p>
          <a:p>
            <a:pPr lvl="2"/>
            <a:r>
              <a:rPr lang="tr-TR" dirty="0"/>
              <a:t>Her ayın sonunda deponun tamamı iyice temizlenmelidir.</a:t>
            </a:r>
          </a:p>
          <a:p>
            <a:pPr marL="0" indent="0">
              <a:buNone/>
            </a:pPr>
            <a:endParaRPr lang="tr-TR" sz="3200" dirty="0"/>
          </a:p>
        </p:txBody>
      </p:sp>
    </p:spTree>
    <p:extLst>
      <p:ext uri="{BB962C8B-B14F-4D97-AF65-F5344CB8AC3E}">
        <p14:creationId xmlns:p14="http://schemas.microsoft.com/office/powerpoint/2010/main" val="33473514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Temizlik Bilgisi</a:t>
            </a:r>
          </a:p>
        </p:txBody>
      </p:sp>
      <p:sp>
        <p:nvSpPr>
          <p:cNvPr id="3" name="İçerik Yer Tutucusu 2"/>
          <p:cNvSpPr>
            <a:spLocks noGrp="1"/>
          </p:cNvSpPr>
          <p:nvPr>
            <p:ph idx="1"/>
          </p:nvPr>
        </p:nvSpPr>
        <p:spPr/>
        <p:txBody>
          <a:bodyPr>
            <a:normAutofit fontScale="85000" lnSpcReduction="20000"/>
          </a:bodyPr>
          <a:lstStyle/>
          <a:p>
            <a:r>
              <a:rPr lang="tr-TR" sz="2800" dirty="0"/>
              <a:t>Yüzeylerde bulunmaması gereken her türlü maddeye kir denir. İstenmeyen bu maddenin yüzeyden uzaklaştırılması işlemine ise temizleme denir</a:t>
            </a:r>
            <a:r>
              <a:rPr lang="tr-TR" sz="2800" dirty="0" smtClean="0"/>
              <a:t>.</a:t>
            </a:r>
            <a:r>
              <a:rPr lang="tr-TR" sz="800" dirty="0"/>
              <a:t> </a:t>
            </a:r>
            <a:endParaRPr lang="tr-TR" sz="4400" dirty="0"/>
          </a:p>
          <a:p>
            <a:r>
              <a:rPr lang="tr-TR" sz="2800" dirty="0"/>
              <a:t>Temizleme işlemi yapılırken özellikle yüzeyleri yıpratmama, görünümleri koruma, kimyasal ve mekanik hasarlar oluşturmama vb. gibi yüzeye zarar verebilecek eylemlere dikkat edilmesi gerekir. Temizliğin etkin yapılabilmesi için yüzey, yüzey üzerinde oluşmuş kir, en uygun temizlik planı vekil için en uygun temizlik maddesi tespit edilmektedir</a:t>
            </a:r>
            <a:r>
              <a:rPr lang="tr-TR" sz="2800" dirty="0" smtClean="0"/>
              <a:t>.</a:t>
            </a:r>
            <a:r>
              <a:rPr lang="tr-TR" sz="2800" dirty="0"/>
              <a:t> </a:t>
            </a:r>
          </a:p>
          <a:p>
            <a:r>
              <a:rPr lang="tr-TR" sz="2800" dirty="0"/>
              <a:t>Temizleme işlemi yapılırken çeşitli temizleme şekilleri vardır. Bunlardan yararlanılarak yüzeylerde nesneler üzerindeki kir, toz, fiziksel ve kimyasal kalıntılar uzaklaştırılır</a:t>
            </a:r>
            <a:r>
              <a:rPr lang="tr-TR" sz="2800" dirty="0" smtClean="0"/>
              <a:t>.</a:t>
            </a:r>
            <a:endParaRPr lang="tr-TR" sz="2800" dirty="0"/>
          </a:p>
        </p:txBody>
      </p:sp>
    </p:spTree>
    <p:extLst>
      <p:ext uri="{BB962C8B-B14F-4D97-AF65-F5344CB8AC3E}">
        <p14:creationId xmlns:p14="http://schemas.microsoft.com/office/powerpoint/2010/main" val="321726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Temizlik Bilgisi</a:t>
            </a:r>
          </a:p>
        </p:txBody>
      </p:sp>
      <p:sp>
        <p:nvSpPr>
          <p:cNvPr id="3" name="İçerik Yer Tutucusu 2"/>
          <p:cNvSpPr>
            <a:spLocks noGrp="1"/>
          </p:cNvSpPr>
          <p:nvPr>
            <p:ph idx="1"/>
          </p:nvPr>
        </p:nvSpPr>
        <p:spPr/>
        <p:txBody>
          <a:bodyPr>
            <a:normAutofit fontScale="92500" lnSpcReduction="10000"/>
          </a:bodyPr>
          <a:lstStyle/>
          <a:p>
            <a:r>
              <a:rPr lang="tr-TR" sz="2800" dirty="0" smtClean="0"/>
              <a:t>Temizlik </a:t>
            </a:r>
            <a:r>
              <a:rPr lang="tr-TR" sz="2800" dirty="0"/>
              <a:t>çeşitleri</a:t>
            </a:r>
            <a:r>
              <a:rPr lang="tr-TR" sz="2800" dirty="0" smtClean="0"/>
              <a:t>:</a:t>
            </a:r>
            <a:r>
              <a:rPr lang="tr-TR" sz="2800" dirty="0"/>
              <a:t> </a:t>
            </a:r>
            <a:endParaRPr lang="tr-TR" sz="2800" dirty="0" smtClean="0"/>
          </a:p>
          <a:p>
            <a:pPr lvl="2"/>
            <a:r>
              <a:rPr lang="tr-TR" sz="2400" dirty="0" smtClean="0"/>
              <a:t>Ovma,</a:t>
            </a:r>
          </a:p>
          <a:p>
            <a:pPr lvl="2"/>
            <a:r>
              <a:rPr lang="tr-TR" sz="2400" dirty="0" smtClean="0"/>
              <a:t>Süpürme</a:t>
            </a:r>
            <a:r>
              <a:rPr lang="tr-TR" sz="2400" dirty="0"/>
              <a:t>,</a:t>
            </a:r>
          </a:p>
          <a:p>
            <a:pPr lvl="2"/>
            <a:r>
              <a:rPr lang="tr-TR" sz="2400" dirty="0"/>
              <a:t>Silme ,</a:t>
            </a:r>
          </a:p>
          <a:p>
            <a:pPr lvl="2"/>
            <a:r>
              <a:rPr lang="tr-TR" sz="2400" dirty="0"/>
              <a:t>Yıkama,</a:t>
            </a:r>
          </a:p>
          <a:p>
            <a:pPr lvl="2"/>
            <a:r>
              <a:rPr lang="tr-TR" sz="2400" dirty="0"/>
              <a:t>Sıkma,</a:t>
            </a:r>
          </a:p>
          <a:p>
            <a:pPr lvl="2"/>
            <a:r>
              <a:rPr lang="tr-TR" sz="2400" dirty="0"/>
              <a:t>Durulama,</a:t>
            </a:r>
          </a:p>
          <a:p>
            <a:pPr lvl="2"/>
            <a:r>
              <a:rPr lang="tr-TR" sz="2400" dirty="0"/>
              <a:t>Vakumlama,</a:t>
            </a:r>
          </a:p>
          <a:p>
            <a:pPr lvl="2"/>
            <a:r>
              <a:rPr lang="tr-TR" sz="2400" dirty="0"/>
              <a:t>Paspaslama,</a:t>
            </a:r>
          </a:p>
          <a:p>
            <a:pPr lvl="2"/>
            <a:r>
              <a:rPr lang="tr-TR" sz="2400" dirty="0"/>
              <a:t>Kuru temizleme,</a:t>
            </a:r>
          </a:p>
          <a:p>
            <a:pPr lvl="2"/>
            <a:r>
              <a:rPr lang="tr-TR" sz="2400" dirty="0"/>
              <a:t>Spreyle  temizleme temizlik şekillerinden bazılarıdır.</a:t>
            </a:r>
          </a:p>
        </p:txBody>
      </p:sp>
    </p:spTree>
    <p:extLst>
      <p:ext uri="{BB962C8B-B14F-4D97-AF65-F5344CB8AC3E}">
        <p14:creationId xmlns:p14="http://schemas.microsoft.com/office/powerpoint/2010/main" val="14145959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Paketleme Yöntemi</a:t>
            </a:r>
          </a:p>
        </p:txBody>
      </p:sp>
      <p:sp>
        <p:nvSpPr>
          <p:cNvPr id="3" name="İçerik Yer Tutucusu 2"/>
          <p:cNvSpPr>
            <a:spLocks noGrp="1"/>
          </p:cNvSpPr>
          <p:nvPr>
            <p:ph idx="1"/>
          </p:nvPr>
        </p:nvSpPr>
        <p:spPr/>
        <p:txBody>
          <a:bodyPr>
            <a:normAutofit fontScale="85000" lnSpcReduction="20000"/>
          </a:bodyPr>
          <a:lstStyle/>
          <a:p>
            <a:r>
              <a:rPr lang="tr-TR" sz="2800" dirty="0" smtClean="0"/>
              <a:t>Paketleme </a:t>
            </a:r>
            <a:r>
              <a:rPr lang="tr-TR" sz="2800" dirty="0"/>
              <a:t>ürünün kâğıda sarılması veya kutuya yerleştirilmesidir. Hiç kimse temizleme tozunu gümüş ya da kristal kutularda almayı düşünmez. Bu yüzden ürünün geliştirilip sunulmasında dikkate alınması gereken hususlardan biri de paketlemedir. Bir ürünün nasıl taşınacağı ve kullanılacağı çok önemlidir</a:t>
            </a:r>
            <a:r>
              <a:rPr lang="tr-TR" sz="2800" dirty="0" smtClean="0"/>
              <a:t>.</a:t>
            </a:r>
            <a:r>
              <a:rPr lang="tr-TR" sz="2800" dirty="0"/>
              <a:t> </a:t>
            </a:r>
          </a:p>
          <a:p>
            <a:r>
              <a:rPr lang="tr-TR" sz="2800" dirty="0"/>
              <a:t>Ürünün geliştirilmesinde paketlemenin nasıl olacağı üzerinde de  titizlikle durulmalıdır. Bir kısım, ürünler, üretimlerini takiben paketlenip pazara sürülmekte, bir kısım ürünler ise pazarlarda veya satış noktalarında satışı takiben paketlenmektedir. Bu bakımdan paketlemenin nerede, nasıl ve ne zaman yapılması gerektiği konusunda da bir karara varılmalıdır</a:t>
            </a:r>
            <a:r>
              <a:rPr lang="tr-TR" sz="2800" dirty="0" smtClean="0"/>
              <a:t>.</a:t>
            </a:r>
            <a:endParaRPr lang="tr-TR" sz="2800" dirty="0"/>
          </a:p>
        </p:txBody>
      </p:sp>
    </p:spTree>
    <p:extLst>
      <p:ext uri="{BB962C8B-B14F-4D97-AF65-F5344CB8AC3E}">
        <p14:creationId xmlns:p14="http://schemas.microsoft.com/office/powerpoint/2010/main" val="749151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556</TotalTime>
  <Words>6312</Words>
  <Application>Microsoft Office PowerPoint</Application>
  <PresentationFormat>Ekran Gösterisi (4:3)</PresentationFormat>
  <Paragraphs>466</Paragraphs>
  <Slides>103</Slides>
  <Notes>1</Notes>
  <HiddenSlides>0</HiddenSlides>
  <MMClips>0</MMClips>
  <ScaleCrop>false</ScaleCrop>
  <HeadingPairs>
    <vt:vector size="4" baseType="variant">
      <vt:variant>
        <vt:lpstr>Tema</vt:lpstr>
      </vt:variant>
      <vt:variant>
        <vt:i4>2</vt:i4>
      </vt:variant>
      <vt:variant>
        <vt:lpstr>Slayt Başlıkları</vt:lpstr>
      </vt:variant>
      <vt:variant>
        <vt:i4>103</vt:i4>
      </vt:variant>
    </vt:vector>
  </HeadingPairs>
  <TitlesOfParts>
    <vt:vector size="105" baseType="lpstr">
      <vt:lpstr>Akış</vt:lpstr>
      <vt:lpstr>Üst Düzey</vt:lpstr>
      <vt:lpstr>      Bu proje Avrupa Birliği ve Türkiye Cumhuriyeti tarafından finanse edilmektedir. </vt:lpstr>
      <vt:lpstr>ÜRÜN BİLGİSİ</vt:lpstr>
      <vt:lpstr>Üretilen Ürünün Niteliği</vt:lpstr>
      <vt:lpstr>Üretilen Ürünün Niteliği</vt:lpstr>
      <vt:lpstr>Üretilen Ürünün Niteliği</vt:lpstr>
      <vt:lpstr>Üretilen Ürünün Niteliği</vt:lpstr>
      <vt:lpstr>Üretilen Ürünün Niteliği</vt:lpstr>
      <vt:lpstr>Üretilen Ürünün Niteliği</vt:lpstr>
      <vt:lpstr>Ürün Gruplandırma</vt:lpstr>
      <vt:lpstr>Ürün Gruplandırma</vt:lpstr>
      <vt:lpstr>Ürün Tanıma Stratejisi</vt:lpstr>
      <vt:lpstr>Ürün Tanıma Stratejisi</vt:lpstr>
      <vt:lpstr>Ürün Tanıma Stratejisi</vt:lpstr>
      <vt:lpstr>Ürün Tanıma Stratejisi</vt:lpstr>
      <vt:lpstr>Ürün Tanıma Stratejisi</vt:lpstr>
      <vt:lpstr>Ürünü Sunma</vt:lpstr>
      <vt:lpstr>Yerleştirme Teknikleri</vt:lpstr>
      <vt:lpstr>Yerleştirme Teknikleri</vt:lpstr>
      <vt:lpstr>Yerleştirme Teknikleri</vt:lpstr>
      <vt:lpstr>Yerleştirme Teknikleri</vt:lpstr>
      <vt:lpstr>Yerleştirme Teknikleri</vt:lpstr>
      <vt:lpstr>Yerleştirme Teknikleri</vt:lpstr>
      <vt:lpstr>Yerleştirme Teknikleri</vt:lpstr>
      <vt:lpstr>Yerleştirme Teknikleri</vt:lpstr>
      <vt:lpstr>Yerleştirme Teknikleri</vt:lpstr>
      <vt:lpstr>Yerleştirme Teknikleri</vt:lpstr>
      <vt:lpstr>Yerleştirme Teknikleri</vt:lpstr>
      <vt:lpstr>Yerleştirme Teknikleri</vt:lpstr>
      <vt:lpstr>Yerleştirme Teknikleri</vt:lpstr>
      <vt:lpstr>SARF MALZEMELERİ</vt:lpstr>
      <vt:lpstr>Kasa Malzemeleri</vt:lpstr>
      <vt:lpstr>Temizlik Malzemeleri</vt:lpstr>
      <vt:lpstr>Temizlik Malzemeleri</vt:lpstr>
      <vt:lpstr>Temizlik Malzemeleri</vt:lpstr>
      <vt:lpstr>Temizlik Malzemeleri</vt:lpstr>
      <vt:lpstr>Promosyon Malzemeleri</vt:lpstr>
      <vt:lpstr>Promosyon Malzemeleri</vt:lpstr>
      <vt:lpstr>Promosyon Malzemeleri</vt:lpstr>
      <vt:lpstr>Promosyon Malzemeleri</vt:lpstr>
      <vt:lpstr>Promosyon Malzemeleri</vt:lpstr>
      <vt:lpstr>Promosyon Malzemeleri</vt:lpstr>
      <vt:lpstr>Promosyon Malzemeleri</vt:lpstr>
      <vt:lpstr>Promosyon Malzemeleri</vt:lpstr>
      <vt:lpstr>Promosyon Malzemeleri</vt:lpstr>
      <vt:lpstr>Promosyon Malzemeleri</vt:lpstr>
      <vt:lpstr>Promosyon Malzemeleri</vt:lpstr>
      <vt:lpstr>Promosyon Malzemeleri</vt:lpstr>
      <vt:lpstr>Demirbaş Sarf Malzemeleri</vt:lpstr>
      <vt:lpstr>ÜRÜN HAZIRLAMA</vt:lpstr>
      <vt:lpstr>Tasnif Bilgisi</vt:lpstr>
      <vt:lpstr>Tasnif Bilgisi</vt:lpstr>
      <vt:lpstr>Tasnif Bilgisi</vt:lpstr>
      <vt:lpstr>Ürüne İyi Davranma</vt:lpstr>
      <vt:lpstr>Ürüne İyi Davranma</vt:lpstr>
      <vt:lpstr>Ürüne İyi Davranma</vt:lpstr>
      <vt:lpstr>Ürünün Güvenlik Önlemleri</vt:lpstr>
      <vt:lpstr>Ürünün Güvenlik Önlemleri</vt:lpstr>
      <vt:lpstr>Ürünün Güvenlik Önlemleri</vt:lpstr>
      <vt:lpstr>Ürünün Güvenlik Önlemleri</vt:lpstr>
      <vt:lpstr>Ürünün Güvenlik Önlemleri</vt:lpstr>
      <vt:lpstr>Ürünün Güvenlik Önlemleri</vt:lpstr>
      <vt:lpstr>Ürünün Güvenlik Önlemleri</vt:lpstr>
      <vt:lpstr>Ürünün Güvenlik Önlemleri</vt:lpstr>
      <vt:lpstr>SATIŞ BÖLGESİ</vt:lpstr>
      <vt:lpstr>Araştırma Bilgisi</vt:lpstr>
      <vt:lpstr>Araştırma Bilgisi</vt:lpstr>
      <vt:lpstr>Araştırma Bilgisi</vt:lpstr>
      <vt:lpstr>Araştırma Bilgisi</vt:lpstr>
      <vt:lpstr>Araştırma Bilgisi</vt:lpstr>
      <vt:lpstr>Araştırma Bilgisi</vt:lpstr>
      <vt:lpstr>Araştırma Bilgisi</vt:lpstr>
      <vt:lpstr>Araştırma Bilgisi</vt:lpstr>
      <vt:lpstr>Araştırma Bilgisi</vt:lpstr>
      <vt:lpstr>Anket Bilgisi</vt:lpstr>
      <vt:lpstr>Anket Çeşitleri</vt:lpstr>
      <vt:lpstr>Anket Çeşitleri</vt:lpstr>
      <vt:lpstr>Anket Çeşitleri</vt:lpstr>
      <vt:lpstr>Anket Formunun Hazırlanması</vt:lpstr>
      <vt:lpstr>Anket Formunun Hazırlanması</vt:lpstr>
      <vt:lpstr>Anket Formunun Hazırlanması</vt:lpstr>
      <vt:lpstr>Anket Formunun Hazırlanması</vt:lpstr>
      <vt:lpstr>Anket Formunun Hazırlanması</vt:lpstr>
      <vt:lpstr>Anket Formunun Hazırlanması</vt:lpstr>
      <vt:lpstr>Anket Formunun Hazırlanması</vt:lpstr>
      <vt:lpstr>Coğrafi Yapı</vt:lpstr>
      <vt:lpstr>Coğrafi Yapı</vt:lpstr>
      <vt:lpstr>Coğrafi Yapı</vt:lpstr>
      <vt:lpstr>Coğrafi Yapı</vt:lpstr>
      <vt:lpstr>Coğrafi Yapı</vt:lpstr>
      <vt:lpstr>Coğrafi Yapı</vt:lpstr>
      <vt:lpstr>SATIŞ YERİ HAZIRLAMA</vt:lpstr>
      <vt:lpstr>İstifleme</vt:lpstr>
      <vt:lpstr>İstifleme</vt:lpstr>
      <vt:lpstr>İstifleme</vt:lpstr>
      <vt:lpstr>Temizlik Bilgisi</vt:lpstr>
      <vt:lpstr>Temizlik Bilgisi</vt:lpstr>
      <vt:lpstr>Temizlik Bilgisi</vt:lpstr>
      <vt:lpstr>Temizlik Bilgisi</vt:lpstr>
      <vt:lpstr>Paketleme Yöntemi</vt:lpstr>
      <vt:lpstr>Paketleme Yöntemi</vt:lpstr>
      <vt:lpstr>Paketleme Yöntemi</vt:lpstr>
      <vt:lpstr>Promosyon</vt:lpstr>
      <vt:lpstr>Dinlediğiniz için 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Ürün Alımı</dc:title>
  <dc:creator>Hakan Duman</dc:creator>
  <cp:lastModifiedBy>Bilal Keskin</cp:lastModifiedBy>
  <cp:revision>137</cp:revision>
  <dcterms:created xsi:type="dcterms:W3CDTF">2016-03-11T11:30:59Z</dcterms:created>
  <dcterms:modified xsi:type="dcterms:W3CDTF">2016-04-15T14:07:30Z</dcterms:modified>
</cp:coreProperties>
</file>